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3" r:id="rId10"/>
    <p:sldId id="264" r:id="rId11"/>
    <p:sldId id="265" r:id="rId12"/>
    <p:sldId id="268" r:id="rId13"/>
    <p:sldId id="269" r:id="rId14"/>
  </p:sldIdLst>
  <p:sldSz cx="9753600" cy="7315200"/>
  <p:notesSz cx="6858000" cy="9144000"/>
  <p:embeddedFontLst>
    <p:embeddedFont>
      <p:font typeface="Arial Unicode"/>
      <p:regular r:id="rId15"/>
    </p:embeddedFont>
    <p:embeddedFont>
      <p:font typeface="Archivo Black" panose="020B0604020202020204"/>
      <p:regular r:id="rId16"/>
    </p:embeddedFont>
    <p:embeddedFont>
      <p:font typeface="Arimo Bold" panose="020B0604020202020204"/>
      <p:regular r:id="rId17"/>
    </p:embeddedFont>
    <p:embeddedFont>
      <p:font typeface="DejaVu Serif Bold"/>
      <p:regular r:id="rId18"/>
    </p:embeddedFont>
    <p:embeddedFont>
      <p:font typeface="Hammersmith One" panose="02010703030501060504" pitchFamily="2" charset="0"/>
      <p:regular r:id="rId19"/>
    </p:embeddedFont>
    <p:embeddedFont>
      <p:font typeface="Open Sauce Bold"/>
      <p:regular r:id="rId20"/>
    </p:embeddedFon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Bold" panose="00000800000000000000"/>
      <p:regular r:id="rId25"/>
    </p:embeddedFont>
    <p:embeddedFont>
      <p:font typeface="Trebuchet MS" panose="020B0603020202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48" autoAdjust="0"/>
    <p:restoredTop sz="94622" autoAdjust="0"/>
  </p:normalViewPr>
  <p:slideViewPr>
    <p:cSldViewPr>
      <p:cViewPr varScale="1">
        <p:scale>
          <a:sx n="58" d="100"/>
          <a:sy n="58" d="100"/>
        </p:scale>
        <p:origin x="14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32682" y="2632367"/>
            <a:ext cx="4347194" cy="4528590"/>
          </a:xfrm>
          <a:custGeom>
            <a:avLst/>
            <a:gdLst/>
            <a:ahLst/>
            <a:cxnLst/>
            <a:rect l="l" t="t" r="r" b="b"/>
            <a:pathLst>
              <a:path w="7688549" h="6248693">
                <a:moveTo>
                  <a:pt x="0" y="0"/>
                </a:moveTo>
                <a:lnTo>
                  <a:pt x="7688548" y="0"/>
                </a:lnTo>
                <a:lnTo>
                  <a:pt x="7688548" y="6248693"/>
                </a:lnTo>
                <a:lnTo>
                  <a:pt x="0" y="62486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09600" y="2645067"/>
            <a:ext cx="5204082" cy="532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600" dirty="0">
                <a:solidFill>
                  <a:schemeClr val="tx2"/>
                </a:solidFill>
                <a:latin typeface="Hammersmith One" panose="02010703030501060504" pitchFamily="2" charset="-18"/>
              </a:rPr>
              <a:t>PREZENTARE</a:t>
            </a:r>
            <a:r>
              <a:rPr lang="en-US" sz="3600" dirty="0">
                <a:solidFill>
                  <a:schemeClr val="tx2"/>
                </a:solidFill>
                <a:latin typeface="Hammersmith One"/>
              </a:rPr>
              <a:t> PROIECT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00" y="4724399"/>
            <a:ext cx="7696747" cy="17745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Hammersmith One" panose="02010703030501060504" pitchFamily="2" charset="-18"/>
                <a:ea typeface="Trebuchet MS" panose="020B0603020202020204" pitchFamily="34" charset="0"/>
                <a:cs typeface="Trebuchet MS" panose="020B0603020202020204" pitchFamily="34" charset="0"/>
              </a:rPr>
              <a:t>     Tine Pasul in Cariera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Hammersmith One" panose="02010703030501060504" pitchFamily="2" charset="-18"/>
                <a:ea typeface="Trebuchet MS" panose="020B0603020202020204" pitchFamily="34" charset="0"/>
                <a:cs typeface="Trebuchet MS" panose="020B0603020202020204" pitchFamily="34" charset="0"/>
              </a:rPr>
              <a:t> Dezvolta-ti competentele!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Hammersmith One" panose="02010703030501060504" pitchFamily="2" charset="-18"/>
              <a:ea typeface="Calibri" panose="020F0502020204030204" pitchFamily="34" charset="0"/>
            </a:endParaRPr>
          </a:p>
          <a:p>
            <a:pPr>
              <a:lnSpc>
                <a:spcPts val="2093"/>
              </a:lnSpc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           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ID 313141   </a:t>
            </a:r>
          </a:p>
          <a:p>
            <a:pPr>
              <a:lnSpc>
                <a:spcPts val="2093"/>
              </a:lnSpc>
            </a:pP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Realizat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: </a:t>
            </a:r>
            <a:r>
              <a:rPr lang="en-US" sz="1200" b="1" dirty="0" err="1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Giju</a:t>
            </a: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 George Ciprian</a:t>
            </a:r>
          </a:p>
          <a:p>
            <a:pPr>
              <a:lnSpc>
                <a:spcPts val="2093"/>
              </a:lnSpc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Hammersmith One" panose="02010703030501060504" pitchFamily="2" charset="-18"/>
              </a:rPr>
              <a:t>RESPONSABIL RECRUTARE SI COMUNICARE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DD729-1E03-969B-0AC8-727512A86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750" y="171402"/>
            <a:ext cx="951058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45F359-8FD5-580E-C557-C34ABC772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44" y="171402"/>
            <a:ext cx="4419600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6234" y="1252301"/>
            <a:ext cx="9501133" cy="7344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  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declarație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pe propria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răspundere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furnizare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informații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persoană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fizică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emis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</a:t>
            </a:r>
            <a:endParaRPr lang="en-US" dirty="0">
              <a:solidFill>
                <a:srgbClr val="000000"/>
              </a:solidFill>
              <a:latin typeface="+mj-lt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Registrul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Comerțului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pentru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persoanele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care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ocupă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poziții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management, din 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            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care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să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reiasă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acestea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nu au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calitatea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administrator/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reprezentant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legal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în</a:t>
            </a:r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             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nicio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întreprindere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publică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sau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privată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. </a:t>
            </a: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pt-BR" sz="1800" b="1" dirty="0"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3. Analizarea dosarelor depuse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Responsabilii recrutare si comunicare  GT vor analiza dosarele in ordinea inscrierilor,verificand corectitutindea si completitudinea informatiilor si doc solicitate, vor verifica indeplinirea criteriilor de selectie stabilite.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r>
              <a:rPr lang="pt-BR" sz="1800" b="1" dirty="0"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4.Acceptarea /respingerea dosarelor depuse</a:t>
            </a: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Responsabilii recrutare si comunicare GT vor elabora listele cu pers inscrise in GT si le vor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 pe acestea cu privire la parcursul lor ulterior,telefonic si/sau prin email.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Metodologia de selectie a GT respecta principul egalitatii de sanse si al nediscriminarii,al egalitatii barbati-femei cu respectarea drepturilor fundamentale in cnf cu Carta Drepturilor Fundamentale UE si prevederile Conventiei ONU privind drepturile persoanelor cu dizabilitati.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</a:pPr>
            <a:endParaRPr lang="en-US" sz="1800" dirty="0">
              <a:effectLst/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pPr marL="457200">
              <a:lnSpc>
                <a:spcPct val="115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Arimo Bold" panose="020B0604020202020204" charset="0"/>
              <a:ea typeface="Arimo Bold" panose="020B0604020202020204" charset="0"/>
              <a:cs typeface="Arimo Bold" panose="020B0604020202020204" charset="0"/>
            </a:endParaRPr>
          </a:p>
          <a:p>
            <a:endParaRPr lang="en-US" sz="1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algn="ctr">
              <a:lnSpc>
                <a:spcPts val="13797"/>
              </a:lnSpc>
              <a:spcBef>
                <a:spcPct val="0"/>
              </a:spcBef>
            </a:pPr>
            <a:endParaRPr lang="en-US" sz="1959" dirty="0">
              <a:solidFill>
                <a:srgbClr val="000000"/>
              </a:solidFill>
              <a:latin typeface="Arial Unicod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586471" y="899421"/>
            <a:ext cx="5359775" cy="4356035"/>
          </a:xfrm>
          <a:custGeom>
            <a:avLst/>
            <a:gdLst/>
            <a:ahLst/>
            <a:cxnLst/>
            <a:rect l="l" t="t" r="r" b="b"/>
            <a:pathLst>
              <a:path w="5359775" h="4356035">
                <a:moveTo>
                  <a:pt x="0" y="0"/>
                </a:moveTo>
                <a:lnTo>
                  <a:pt x="5359776" y="0"/>
                </a:lnTo>
                <a:lnTo>
                  <a:pt x="5359776" y="4356035"/>
                </a:lnTo>
                <a:lnTo>
                  <a:pt x="0" y="4356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62000" y="6230295"/>
            <a:ext cx="1756284" cy="871302"/>
          </a:xfrm>
          <a:custGeom>
            <a:avLst/>
            <a:gdLst/>
            <a:ahLst/>
            <a:cxnLst/>
            <a:rect l="l" t="t" r="r" b="b"/>
            <a:pathLst>
              <a:path w="2061084" h="1169764">
                <a:moveTo>
                  <a:pt x="0" y="0"/>
                </a:moveTo>
                <a:lnTo>
                  <a:pt x="2061083" y="0"/>
                </a:lnTo>
                <a:lnTo>
                  <a:pt x="2061083" y="1169764"/>
                </a:lnTo>
                <a:lnTo>
                  <a:pt x="0" y="1169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6CD799-6CC4-FC2A-555E-80593E23F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80142"/>
            <a:ext cx="1066800" cy="957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72F9E-C412-32BA-A745-8645EAFE8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88B278-7318-41FA-52C2-6288328067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363368"/>
            <a:ext cx="1378585" cy="6051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6872">
            <a:off x="5939588" y="1423425"/>
            <a:ext cx="7130027" cy="5794767"/>
          </a:xfrm>
          <a:custGeom>
            <a:avLst/>
            <a:gdLst/>
            <a:ahLst/>
            <a:cxnLst/>
            <a:rect l="l" t="t" r="r" b="b"/>
            <a:pathLst>
              <a:path w="7130027" h="5794767">
                <a:moveTo>
                  <a:pt x="0" y="0"/>
                </a:moveTo>
                <a:lnTo>
                  <a:pt x="7130027" y="0"/>
                </a:lnTo>
                <a:lnTo>
                  <a:pt x="7130027" y="5794767"/>
                </a:lnTo>
                <a:lnTo>
                  <a:pt x="0" y="57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04800" y="1219200"/>
            <a:ext cx="8534399" cy="5623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19"/>
              </a:lnSpc>
            </a:pPr>
            <a:r>
              <a:rPr lang="en-US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</a:p>
          <a:p>
            <a:pPr>
              <a:lnSpc>
                <a:spcPts val="3419"/>
              </a:lnSpc>
            </a:pP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Cursuri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ce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se </a:t>
            </a: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vor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derula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in </a:t>
            </a: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cadrul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proiectului</a:t>
            </a:r>
            <a:r>
              <a:rPr lang="en-US" sz="2400" dirty="0">
                <a:solidFill>
                  <a:schemeClr val="tx2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: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+mj-lt"/>
              </a:rPr>
              <a:t>Camerista-Calificare</a:t>
            </a:r>
            <a:r>
              <a:rPr lang="en-US" sz="1800" dirty="0">
                <a:latin typeface="+mj-lt"/>
              </a:rPr>
              <a:t> Nivel 2-360 h-25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+mj-lt"/>
              </a:rPr>
              <a:t>Lucrator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comercial</a:t>
            </a:r>
            <a:r>
              <a:rPr lang="en-US" dirty="0">
                <a:latin typeface="+mj-lt"/>
              </a:rPr>
              <a:t> -</a:t>
            </a:r>
            <a:r>
              <a:rPr lang="en-US" dirty="0" err="1">
                <a:latin typeface="+mj-lt"/>
              </a:rPr>
              <a:t>Calificare</a:t>
            </a:r>
            <a:r>
              <a:rPr lang="en-US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Nivel 2-360 ore-50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+mj-lt"/>
              </a:rPr>
              <a:t>Agent de </a:t>
            </a:r>
            <a:r>
              <a:rPr lang="en-US" sz="1800" dirty="0" err="1">
                <a:latin typeface="+mj-lt"/>
              </a:rPr>
              <a:t>securitate</a:t>
            </a:r>
            <a:r>
              <a:rPr lang="en-US" sz="1800" dirty="0">
                <a:latin typeface="+mj-lt"/>
              </a:rPr>
              <a:t> -</a:t>
            </a:r>
            <a:r>
              <a:rPr lang="en-US" sz="1800" dirty="0" err="1">
                <a:latin typeface="+mj-lt"/>
              </a:rPr>
              <a:t>Calificare</a:t>
            </a:r>
            <a:r>
              <a:rPr lang="en-US" sz="1800" dirty="0">
                <a:latin typeface="+mj-lt"/>
              </a:rPr>
              <a:t> Nivel 2-360 h- 50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+mj-lt"/>
              </a:rPr>
              <a:t>Competente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digitale</a:t>
            </a:r>
            <a:r>
              <a:rPr lang="en-US" sz="1800" dirty="0">
                <a:latin typeface="+mj-lt"/>
              </a:rPr>
              <a:t> de baza-Initiere-40 h-50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+mj-lt"/>
              </a:rPr>
              <a:t>Competente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digitale</a:t>
            </a:r>
            <a:r>
              <a:rPr lang="en-US" sz="1800" dirty="0">
                <a:latin typeface="+mj-lt"/>
              </a:rPr>
              <a:t> Avansate-40 h-25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+mj-lt"/>
              </a:rPr>
              <a:t>Limba engleza-40 ore-26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+mj-lt"/>
              </a:rPr>
              <a:t>Competente</a:t>
            </a:r>
            <a:r>
              <a:rPr lang="en-US" sz="1800" dirty="0">
                <a:latin typeface="+mj-lt"/>
              </a:rPr>
              <a:t> antreprenoriale-40 ore-25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sz="1800" dirty="0">
                <a:latin typeface="+mj-lt"/>
              </a:rPr>
              <a:t>Manager proiect-40 ore-25 pers;</a:t>
            </a:r>
          </a:p>
          <a:p>
            <a:pPr marL="285750" indent="-285750">
              <a:lnSpc>
                <a:spcPts val="3419"/>
              </a:lnSpc>
              <a:buFont typeface="Wingdings" panose="05000000000000000000" pitchFamily="2" charset="2"/>
              <a:buChar char="Ø"/>
            </a:pPr>
            <a:r>
              <a:rPr lang="en-US" dirty="0" err="1">
                <a:latin typeface="+mj-lt"/>
              </a:rPr>
              <a:t>Abilitati</a:t>
            </a:r>
            <a:r>
              <a:rPr lang="en-US" dirty="0">
                <a:latin typeface="+mj-lt"/>
              </a:rPr>
              <a:t> de </a:t>
            </a:r>
            <a:r>
              <a:rPr lang="en-US" dirty="0" err="1">
                <a:latin typeface="+mj-lt"/>
              </a:rPr>
              <a:t>baza</a:t>
            </a:r>
            <a:r>
              <a:rPr lang="en-US" dirty="0">
                <a:latin typeface="+mj-lt"/>
              </a:rPr>
              <a:t> in management-40 ore-25 pers;</a:t>
            </a:r>
            <a:endParaRPr lang="en-US" sz="1800" dirty="0">
              <a:latin typeface="+mj-lt"/>
            </a:endParaRPr>
          </a:p>
          <a:p>
            <a:pPr>
              <a:lnSpc>
                <a:spcPts val="3419"/>
              </a:lnSpc>
            </a:pPr>
            <a:endParaRPr lang="en-US" sz="1800" dirty="0">
              <a:latin typeface="+mj-lt"/>
            </a:endParaRPr>
          </a:p>
          <a:p>
            <a:pPr>
              <a:lnSpc>
                <a:spcPts val="3419"/>
              </a:lnSpc>
            </a:pPr>
            <a:endParaRPr lang="en-US" sz="1800" dirty="0">
              <a:solidFill>
                <a:srgbClr val="737373"/>
              </a:solidFill>
              <a:latin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1000" y="2045697"/>
            <a:ext cx="5851562" cy="391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9"/>
              </a:lnSpc>
            </a:pPr>
            <a:endParaRPr lang="en-US" sz="1800" dirty="0">
              <a:solidFill>
                <a:srgbClr val="000000"/>
              </a:solidFill>
              <a:latin typeface="Poppi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36987" y="6137464"/>
            <a:ext cx="1716195" cy="954395"/>
          </a:xfrm>
          <a:custGeom>
            <a:avLst/>
            <a:gdLst/>
            <a:ahLst/>
            <a:cxnLst/>
            <a:rect l="l" t="t" r="r" b="b"/>
            <a:pathLst>
              <a:path w="2061084" h="1169764">
                <a:moveTo>
                  <a:pt x="0" y="0"/>
                </a:moveTo>
                <a:lnTo>
                  <a:pt x="2061083" y="0"/>
                </a:lnTo>
                <a:lnTo>
                  <a:pt x="2061083" y="1169764"/>
                </a:lnTo>
                <a:lnTo>
                  <a:pt x="0" y="1169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9CBB45-F549-2FC6-EE93-FD45FBE35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510" y="209346"/>
            <a:ext cx="1063040" cy="957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01D82A-0387-7A34-CE34-EE4608CBB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7" y="227352"/>
            <a:ext cx="4419983" cy="93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D67735-559B-4D79-FA40-4518CDB488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60" y="6169296"/>
            <a:ext cx="1378585" cy="7649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6872">
            <a:off x="4432198" y="2718825"/>
            <a:ext cx="7130027" cy="5794767"/>
          </a:xfrm>
          <a:custGeom>
            <a:avLst/>
            <a:gdLst/>
            <a:ahLst/>
            <a:cxnLst/>
            <a:rect l="l" t="t" r="r" b="b"/>
            <a:pathLst>
              <a:path w="7130027" h="5794767">
                <a:moveTo>
                  <a:pt x="0" y="0"/>
                </a:moveTo>
                <a:lnTo>
                  <a:pt x="7130027" y="0"/>
                </a:lnTo>
                <a:lnTo>
                  <a:pt x="7130027" y="5794767"/>
                </a:lnTo>
                <a:lnTo>
                  <a:pt x="0" y="57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1828799"/>
            <a:ext cx="9753601" cy="456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j-lt"/>
              </a:rPr>
              <a:t>              Din </a:t>
            </a:r>
            <a:r>
              <a:rPr lang="en-US" sz="2000" b="0" i="0" u="none" strike="noStrike" baseline="0" dirty="0" err="1">
                <a:latin typeface="+mj-lt"/>
              </a:rPr>
              <a:t>totalul</a:t>
            </a:r>
            <a:r>
              <a:rPr lang="en-US" sz="2000" b="0" i="0" u="none" strike="noStrike" baseline="0" dirty="0">
                <a:latin typeface="+mj-lt"/>
              </a:rPr>
              <a:t> de </a:t>
            </a:r>
            <a:r>
              <a:rPr lang="en-US" sz="2000" b="1" i="0" u="none" strike="noStrike" baseline="0" dirty="0">
                <a:latin typeface="+mj-lt"/>
              </a:rPr>
              <a:t>601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persoane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participante</a:t>
            </a:r>
            <a:r>
              <a:rPr lang="en-US" sz="2000" dirty="0">
                <a:latin typeface="+mj-lt"/>
              </a:rPr>
              <a:t> </a:t>
            </a:r>
            <a:r>
              <a:rPr lang="it-IT" sz="2000" b="0" i="0" u="none" strike="noStrike" baseline="0" dirty="0">
                <a:latin typeface="+mj-lt"/>
              </a:rPr>
              <a:t>la programul de formare, </a:t>
            </a:r>
          </a:p>
          <a:p>
            <a:pPr algn="l"/>
            <a:endParaRPr lang="it-IT" sz="2000" b="0" i="0" u="none" strike="noStrike" baseline="0" dirty="0"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000" b="1" dirty="0">
                <a:latin typeface="+mj-lt"/>
              </a:rPr>
              <a:t>    </a:t>
            </a:r>
            <a:r>
              <a:rPr lang="it-IT" sz="2000" b="1" i="0" u="none" strike="noStrike" baseline="0" dirty="0">
                <a:latin typeface="+mj-lt"/>
              </a:rPr>
              <a:t>481 persoane (80.03%) </a:t>
            </a:r>
            <a:r>
              <a:rPr lang="it-IT" sz="2000" b="0" i="0" u="none" strike="noStrike" baseline="0" dirty="0">
                <a:latin typeface="+mj-lt"/>
              </a:rPr>
              <a:t>vor dobandi o certificare la incetarea </a:t>
            </a:r>
            <a:r>
              <a:rPr lang="en-US" sz="2000" b="0" i="0" u="none" strike="noStrike" baseline="0" dirty="0" err="1">
                <a:latin typeface="+mj-lt"/>
              </a:rPr>
              <a:t>calitatii</a:t>
            </a:r>
            <a:r>
              <a:rPr lang="en-US" sz="2000" b="0" i="0" u="none" strike="noStrike" baseline="0" dirty="0">
                <a:latin typeface="+mj-lt"/>
              </a:rPr>
              <a:t> de participant ca</a:t>
            </a:r>
            <a:endParaRPr lang="en-US" sz="2000" dirty="0">
              <a:latin typeface="+mj-lt"/>
            </a:endParaRPr>
          </a:p>
          <a:p>
            <a:pPr algn="l"/>
            <a:r>
              <a:rPr lang="en-US" sz="2000" b="0" i="0" u="none" strike="noStrike" baseline="0" dirty="0">
                <a:latin typeface="+mj-lt"/>
              </a:rPr>
              <a:t>          </a:t>
            </a:r>
            <a:r>
              <a:rPr lang="en-US" sz="2000" b="0" i="0" u="none" strike="noStrike" baseline="0" dirty="0" err="1">
                <a:latin typeface="+mj-lt"/>
              </a:rPr>
              <a:t>urmare</a:t>
            </a:r>
            <a:r>
              <a:rPr lang="en-US" sz="2000" b="0" i="0" u="none" strike="noStrike" baseline="0" dirty="0">
                <a:latin typeface="+mj-lt"/>
              </a:rPr>
              <a:t> a </a:t>
            </a:r>
            <a:r>
              <a:rPr lang="en-US" sz="2000" b="0" i="0" u="none" strike="noStrike" baseline="0" dirty="0" err="1">
                <a:latin typeface="+mj-lt"/>
              </a:rPr>
              <a:t>unui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proces</a:t>
            </a:r>
            <a:r>
              <a:rPr lang="en-US" sz="2000" b="0" i="0" u="none" strike="noStrike" baseline="0" dirty="0">
                <a:latin typeface="+mj-lt"/>
              </a:rPr>
              <a:t> de </a:t>
            </a:r>
            <a:r>
              <a:rPr lang="en-US" sz="2000" b="0" i="0" u="none" strike="noStrike" baseline="0" dirty="0" err="1">
                <a:latin typeface="+mj-lt"/>
              </a:rPr>
              <a:t>evaluare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indiferent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daca</a:t>
            </a:r>
            <a:r>
              <a:rPr lang="en-US" sz="2000" b="0" i="0" u="none" strike="noStrike" baseline="0" dirty="0">
                <a:latin typeface="+mj-lt"/>
              </a:rPr>
              <a:t> sunt certificate </a:t>
            </a:r>
            <a:r>
              <a:rPr lang="en-US" sz="2000" b="0" i="0" u="none" strike="noStrike" baseline="0" dirty="0" err="1">
                <a:latin typeface="+mj-lt"/>
              </a:rPr>
              <a:t>deabsolvire</a:t>
            </a:r>
            <a:r>
              <a:rPr lang="en-US" sz="2000" b="0" i="0" u="none" strike="noStrike" baseline="0" dirty="0">
                <a:latin typeface="+mj-lt"/>
              </a:rPr>
              <a:t>/</a:t>
            </a:r>
            <a:r>
              <a:rPr lang="en-US" sz="2000" b="0" i="0" u="none" strike="noStrike" baseline="0" dirty="0" err="1">
                <a:latin typeface="+mj-lt"/>
              </a:rPr>
              <a:t>calificare</a:t>
            </a:r>
            <a:endParaRPr lang="en-US" sz="2000" b="0" i="0" u="none" strike="noStrike" baseline="0" dirty="0">
              <a:latin typeface="+mj-lt"/>
            </a:endParaRPr>
          </a:p>
          <a:p>
            <a:pPr algn="l"/>
            <a:r>
              <a:rPr lang="en-US" sz="2000" dirty="0">
                <a:latin typeface="+mj-lt"/>
              </a:rPr>
              <a:t>         </a:t>
            </a:r>
            <a:r>
              <a:rPr lang="en-US" sz="2000" b="0" i="0" u="none" strike="noStrike" baseline="0" dirty="0">
                <a:latin typeface="+mj-lt"/>
              </a:rPr>
              <a:t> cu </a:t>
            </a:r>
            <a:r>
              <a:rPr lang="en-US" sz="2000" b="0" i="0" u="none" strike="noStrike" baseline="0" dirty="0" err="1">
                <a:latin typeface="+mj-lt"/>
              </a:rPr>
              <a:t>recunoastere</a:t>
            </a:r>
            <a:r>
              <a:rPr lang="en-US" sz="2000" b="0" i="0" u="none" strike="noStrike" baseline="0" dirty="0">
                <a:latin typeface="+mj-lt"/>
              </a:rPr>
              <a:t> </a:t>
            </a:r>
            <a:r>
              <a:rPr lang="en-US" sz="2000" b="0" i="0" u="none" strike="noStrike" baseline="0" dirty="0" err="1">
                <a:latin typeface="+mj-lt"/>
              </a:rPr>
              <a:t>nationala</a:t>
            </a:r>
            <a:r>
              <a:rPr lang="en-US" sz="2000" b="0" i="0" u="none" strike="noStrike" baseline="0" dirty="0">
                <a:latin typeface="+mj-lt"/>
              </a:rPr>
              <a:t> (in </a:t>
            </a:r>
            <a:r>
              <a:rPr lang="en-US" sz="2000" b="0" i="0" u="none" strike="noStrike" baseline="0" dirty="0" err="1">
                <a:latin typeface="+mj-lt"/>
              </a:rPr>
              <a:t>cnf</a:t>
            </a:r>
            <a:r>
              <a:rPr lang="en-US" sz="2000" b="0" i="0" u="none" strike="noStrike" baseline="0" dirty="0">
                <a:latin typeface="+mj-lt"/>
              </a:rPr>
              <a:t> cu O.G. 129/2000 </a:t>
            </a:r>
            <a:r>
              <a:rPr lang="it-IT" sz="2000" b="0" i="0" u="none" strike="noStrike" baseline="0" dirty="0">
                <a:latin typeface="+mj-lt"/>
              </a:rPr>
              <a:t>privind FPC, republicata, cu    </a:t>
            </a:r>
            <a:endParaRPr lang="it-IT" sz="2000" dirty="0">
              <a:latin typeface="+mj-lt"/>
            </a:endParaRPr>
          </a:p>
          <a:p>
            <a:pPr algn="l"/>
            <a:r>
              <a:rPr lang="it-IT" sz="2000" b="0" i="0" u="none" strike="noStrike" baseline="0" dirty="0">
                <a:latin typeface="+mj-lt"/>
              </a:rPr>
              <a:t>           modificarile</a:t>
            </a:r>
            <a:r>
              <a:rPr lang="it-IT" sz="2000" dirty="0">
                <a:latin typeface="+mj-lt"/>
              </a:rPr>
              <a:t> </a:t>
            </a:r>
            <a:r>
              <a:rPr lang="it-IT" sz="2000" b="0" i="0" u="none" strike="noStrike" baseline="0" dirty="0">
                <a:latin typeface="+mj-lt"/>
              </a:rPr>
              <a:t> si completarile ulterioare) sau certificate de absolvire/participare cu    </a:t>
            </a:r>
            <a:endParaRPr lang="it-IT" sz="2000" dirty="0">
              <a:latin typeface="+mj-lt"/>
            </a:endParaRPr>
          </a:p>
          <a:p>
            <a:pPr algn="l"/>
            <a:r>
              <a:rPr lang="it-IT" sz="2000" b="0" i="0" u="none" strike="noStrike" baseline="0" dirty="0">
                <a:latin typeface="+mj-lt"/>
              </a:rPr>
              <a:t>          recunoastere la nivelul operatorului economic ;</a:t>
            </a:r>
          </a:p>
          <a:p>
            <a:pPr algn="l"/>
            <a:endParaRPr lang="it-IT" sz="2000" b="0" i="0" u="none" strike="noStrike" baseline="0" dirty="0"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000" b="1" i="0" u="none" strike="noStrike" baseline="0" dirty="0">
                <a:latin typeface="+mj-lt"/>
              </a:rPr>
              <a:t>    165 persoane(34.30%) </a:t>
            </a:r>
            <a:r>
              <a:rPr lang="it-IT" sz="2000" b="0" i="0" u="none" strike="noStrike" baseline="0" dirty="0">
                <a:latin typeface="+mj-lt"/>
              </a:rPr>
              <a:t>vor obtine un certificat de calificare in cnf cu prev OUG 129/2000     </a:t>
            </a:r>
            <a:endParaRPr lang="it-IT" sz="2000" dirty="0">
              <a:latin typeface="+mj-lt"/>
            </a:endParaRPr>
          </a:p>
          <a:p>
            <a:pPr algn="l"/>
            <a:r>
              <a:rPr lang="it-IT" sz="2000" b="0" i="0" u="none" strike="noStrike" baseline="0" dirty="0">
                <a:latin typeface="+mj-lt"/>
              </a:rPr>
              <a:t>           privind FPC;</a:t>
            </a:r>
          </a:p>
          <a:p>
            <a:pPr algn="l"/>
            <a:endParaRPr lang="it-IT" sz="2000" dirty="0">
              <a:solidFill>
                <a:srgbClr val="000000"/>
              </a:solidFill>
              <a:latin typeface="+mj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it-IT" sz="2000" b="1" i="1" dirty="0">
                <a:solidFill>
                  <a:srgbClr val="000000"/>
                </a:solidFill>
                <a:latin typeface="+mj-lt"/>
              </a:rPr>
              <a:t>Persoanele participante la cursurile de formare vor beneficia de subventie in valoare de 5 lei/ora, cu conditia sa aibe o prezenta de peste 90% pe perioada cursului si sa participe la examinarea finala.</a:t>
            </a:r>
            <a:endParaRPr lang="en-US" sz="2000" b="1" i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2096"/>
              </a:lnSpc>
            </a:pPr>
            <a:endParaRPr lang="en-US" sz="1717" dirty="0">
              <a:solidFill>
                <a:srgbClr val="000000"/>
              </a:solidFill>
              <a:latin typeface="DejaVu Serif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A6CE7-EC23-3A75-9F05-C75339E32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750" y="171402"/>
            <a:ext cx="951058" cy="957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DCC616-78DB-CFBA-BADB-055398D9D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7" y="171402"/>
            <a:ext cx="4419983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26463" flipH="1" flipV="1">
            <a:off x="-1529340" y="-1254235"/>
            <a:ext cx="7180847" cy="5836070"/>
          </a:xfrm>
          <a:custGeom>
            <a:avLst/>
            <a:gdLst/>
            <a:ahLst/>
            <a:cxnLst/>
            <a:rect l="l" t="t" r="r" b="b"/>
            <a:pathLst>
              <a:path w="7180847" h="5836070">
                <a:moveTo>
                  <a:pt x="7180847" y="5836071"/>
                </a:moveTo>
                <a:lnTo>
                  <a:pt x="0" y="5836071"/>
                </a:lnTo>
                <a:lnTo>
                  <a:pt x="0" y="0"/>
                </a:lnTo>
                <a:lnTo>
                  <a:pt x="7180847" y="0"/>
                </a:lnTo>
                <a:lnTo>
                  <a:pt x="7180847" y="5836071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39250" y="3341059"/>
            <a:ext cx="6114266" cy="95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76"/>
              </a:lnSpc>
            </a:pPr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vo Black"/>
              </a:rPr>
              <a:t>VĂ</a:t>
            </a:r>
            <a:r>
              <a:rPr lang="en-US" sz="7248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vo Black"/>
              </a:rPr>
              <a:t> </a:t>
            </a:r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vo Black"/>
              </a:rPr>
              <a:t>MULȚUMIM!</a:t>
            </a:r>
          </a:p>
        </p:txBody>
      </p:sp>
      <p:sp>
        <p:nvSpPr>
          <p:cNvPr id="4" name="Freeform 4"/>
          <p:cNvSpPr/>
          <p:nvPr/>
        </p:nvSpPr>
        <p:spPr>
          <a:xfrm>
            <a:off x="951308" y="5949815"/>
            <a:ext cx="1868092" cy="831986"/>
          </a:xfrm>
          <a:custGeom>
            <a:avLst/>
            <a:gdLst/>
            <a:ahLst/>
            <a:cxnLst/>
            <a:rect l="l" t="t" r="r" b="b"/>
            <a:pathLst>
              <a:path w="2061084" h="1169764">
                <a:moveTo>
                  <a:pt x="0" y="0"/>
                </a:moveTo>
                <a:lnTo>
                  <a:pt x="2061084" y="0"/>
                </a:lnTo>
                <a:lnTo>
                  <a:pt x="2061084" y="1169764"/>
                </a:lnTo>
                <a:lnTo>
                  <a:pt x="0" y="1169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19F052-7240-D4AE-2C25-FAF68E714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00" y="5957238"/>
            <a:ext cx="2225587" cy="9769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03411" y="1973890"/>
            <a:ext cx="7130027" cy="5794767"/>
          </a:xfrm>
          <a:custGeom>
            <a:avLst/>
            <a:gdLst/>
            <a:ahLst/>
            <a:cxnLst/>
            <a:rect l="l" t="t" r="r" b="b"/>
            <a:pathLst>
              <a:path w="7130027" h="5794767">
                <a:moveTo>
                  <a:pt x="0" y="0"/>
                </a:moveTo>
                <a:lnTo>
                  <a:pt x="7130027" y="0"/>
                </a:lnTo>
                <a:lnTo>
                  <a:pt x="7130027" y="5794767"/>
                </a:lnTo>
                <a:lnTo>
                  <a:pt x="0" y="57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 flipH="1" flipV="1">
            <a:off x="8397701" y="5691715"/>
            <a:ext cx="2369955" cy="1783930"/>
          </a:xfrm>
          <a:custGeom>
            <a:avLst/>
            <a:gdLst/>
            <a:ahLst/>
            <a:cxnLst/>
            <a:rect l="l" t="t" r="r" b="b"/>
            <a:pathLst>
              <a:path w="2369955" h="1783930">
                <a:moveTo>
                  <a:pt x="2369954" y="1783930"/>
                </a:moveTo>
                <a:lnTo>
                  <a:pt x="0" y="1783930"/>
                </a:lnTo>
                <a:lnTo>
                  <a:pt x="0" y="0"/>
                </a:lnTo>
                <a:lnTo>
                  <a:pt x="2369954" y="0"/>
                </a:lnTo>
                <a:lnTo>
                  <a:pt x="2369954" y="178393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26616" y="1830763"/>
            <a:ext cx="6751012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1"/>
              </a:lnSpc>
            </a:pPr>
            <a:r>
              <a:rPr lang="en-US" sz="6597" dirty="0" err="1">
                <a:solidFill>
                  <a:schemeClr val="tx2"/>
                </a:solidFill>
                <a:latin typeface="Hammersmith One"/>
              </a:rPr>
              <a:t>Cuprins</a:t>
            </a:r>
            <a:endParaRPr lang="en-US" sz="6597" dirty="0">
              <a:solidFill>
                <a:schemeClr val="tx2"/>
              </a:solidFill>
              <a:latin typeface="Hammersmith On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26616" y="2966651"/>
            <a:ext cx="6856062" cy="2590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3614" lvl="1" indent="-261807" algn="just">
              <a:lnSpc>
                <a:spcPts val="4050"/>
              </a:lnSpc>
              <a:buFont typeface="Arial"/>
              <a:buChar char="•"/>
            </a:pP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Parteneriat</a:t>
            </a:r>
            <a:endParaRPr lang="en-US" sz="2425" dirty="0">
              <a:solidFill>
                <a:schemeClr val="tx2"/>
              </a:solidFill>
              <a:latin typeface="Hammersmith One"/>
            </a:endParaRPr>
          </a:p>
          <a:p>
            <a:pPr marL="523614" lvl="1" indent="-261807" algn="just">
              <a:lnSpc>
                <a:spcPts val="4050"/>
              </a:lnSpc>
              <a:buFont typeface="Arial"/>
              <a:buChar char="•"/>
            </a:pP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Obiectiv</a:t>
            </a:r>
            <a:r>
              <a:rPr lang="en-US" sz="2425" dirty="0">
                <a:solidFill>
                  <a:schemeClr val="tx2"/>
                </a:solidFill>
                <a:latin typeface="Hammersmith One"/>
              </a:rPr>
              <a:t> general</a:t>
            </a:r>
          </a:p>
          <a:p>
            <a:pPr marL="523614" lvl="1" indent="-261807" algn="just">
              <a:lnSpc>
                <a:spcPts val="4050"/>
              </a:lnSpc>
              <a:buFont typeface="Arial"/>
              <a:buChar char="•"/>
            </a:pP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Grup</a:t>
            </a:r>
            <a:r>
              <a:rPr lang="en-US" sz="2425" dirty="0">
                <a:solidFill>
                  <a:schemeClr val="tx2"/>
                </a:solidFill>
                <a:latin typeface="Hammersmith One"/>
              </a:rPr>
              <a:t> </a:t>
            </a: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țintă</a:t>
            </a:r>
            <a:endParaRPr lang="en-US" sz="2425" dirty="0">
              <a:solidFill>
                <a:schemeClr val="tx2"/>
              </a:solidFill>
              <a:latin typeface="Hammersmith One"/>
            </a:endParaRPr>
          </a:p>
          <a:p>
            <a:pPr marL="523614" lvl="1" indent="-261807" algn="just">
              <a:lnSpc>
                <a:spcPts val="4050"/>
              </a:lnSpc>
              <a:buFont typeface="Arial"/>
              <a:buChar char="•"/>
            </a:pP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Regiuni</a:t>
            </a:r>
            <a:r>
              <a:rPr lang="en-US" sz="2425" dirty="0">
                <a:solidFill>
                  <a:schemeClr val="tx2"/>
                </a:solidFill>
                <a:latin typeface="Hammersmith One"/>
              </a:rPr>
              <a:t> de </a:t>
            </a: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implementare</a:t>
            </a:r>
            <a:endParaRPr lang="en-US" sz="2425" dirty="0">
              <a:solidFill>
                <a:schemeClr val="tx2"/>
              </a:solidFill>
              <a:latin typeface="Hammersmith One"/>
            </a:endParaRPr>
          </a:p>
          <a:p>
            <a:pPr marL="523614" lvl="1" indent="-261807" algn="just">
              <a:lnSpc>
                <a:spcPts val="4050"/>
              </a:lnSpc>
              <a:buFont typeface="Arial"/>
              <a:buChar char="•"/>
            </a:pP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Activități</a:t>
            </a:r>
            <a:r>
              <a:rPr lang="en-US" sz="2425" dirty="0">
                <a:solidFill>
                  <a:schemeClr val="tx2"/>
                </a:solidFill>
                <a:latin typeface="Hammersmith One"/>
              </a:rPr>
              <a:t> </a:t>
            </a:r>
            <a:r>
              <a:rPr lang="en-US" sz="2425" dirty="0" err="1">
                <a:solidFill>
                  <a:schemeClr val="tx2"/>
                </a:solidFill>
                <a:latin typeface="Hammersmith One"/>
              </a:rPr>
              <a:t>proiect</a:t>
            </a:r>
            <a:endParaRPr lang="en-US" sz="2425" dirty="0">
              <a:solidFill>
                <a:schemeClr val="tx2"/>
              </a:solidFill>
              <a:latin typeface="Hammersmith On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D3D99-4430-F881-4F0F-8FB1B2576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348E4F-22B4-DB5D-2901-00A5AF5CF2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0" y="239194"/>
            <a:ext cx="951058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383076" y="1320407"/>
            <a:ext cx="6128477" cy="4980781"/>
          </a:xfrm>
          <a:custGeom>
            <a:avLst/>
            <a:gdLst/>
            <a:ahLst/>
            <a:cxnLst/>
            <a:rect l="l" t="t" r="r" b="b"/>
            <a:pathLst>
              <a:path w="6128477" h="4980781">
                <a:moveTo>
                  <a:pt x="6128478" y="0"/>
                </a:moveTo>
                <a:lnTo>
                  <a:pt x="0" y="0"/>
                </a:lnTo>
                <a:lnTo>
                  <a:pt x="0" y="4980781"/>
                </a:lnTo>
                <a:lnTo>
                  <a:pt x="6128478" y="4980781"/>
                </a:lnTo>
                <a:lnTo>
                  <a:pt x="61284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6816" y="6086543"/>
            <a:ext cx="1680965" cy="1001305"/>
          </a:xfrm>
          <a:custGeom>
            <a:avLst/>
            <a:gdLst/>
            <a:ahLst/>
            <a:cxnLst/>
            <a:rect l="l" t="t" r="r" b="b"/>
            <a:pathLst>
              <a:path w="2061084" h="1169764">
                <a:moveTo>
                  <a:pt x="0" y="0"/>
                </a:moveTo>
                <a:lnTo>
                  <a:pt x="2061084" y="0"/>
                </a:lnTo>
                <a:lnTo>
                  <a:pt x="2061084" y="1169765"/>
                </a:lnTo>
                <a:lnTo>
                  <a:pt x="0" y="1169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98558" y="2326818"/>
            <a:ext cx="5002526" cy="809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4800" dirty="0">
                <a:solidFill>
                  <a:schemeClr val="tx2"/>
                </a:solidFill>
                <a:latin typeface="Hammersmith One"/>
              </a:rPr>
              <a:t>PARTENERIAT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9048" y="4583463"/>
            <a:ext cx="8073193" cy="114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8"/>
              </a:lnSpc>
            </a:pPr>
            <a:r>
              <a:rPr lang="en-US" sz="2400" dirty="0">
                <a:solidFill>
                  <a:schemeClr val="tx2"/>
                </a:solidFill>
                <a:latin typeface="Poppins Bold"/>
              </a:rPr>
              <a:t>SC EU-ROM TRAINING AND CONSULTANCY SRL</a:t>
            </a:r>
          </a:p>
          <a:p>
            <a:pPr>
              <a:lnSpc>
                <a:spcPts val="4375"/>
              </a:lnSpc>
            </a:pPr>
            <a:r>
              <a:rPr lang="en-US" sz="2400" dirty="0">
                <a:solidFill>
                  <a:schemeClr val="tx2"/>
                </a:solidFill>
                <a:latin typeface="Poppins Bold"/>
              </a:rPr>
              <a:t>ASOCIATIA FLAG PRAHOVA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BBBB9-8E8B-D364-381B-5628774E4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194233"/>
            <a:ext cx="1103458" cy="1110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3BD9D-A314-97AF-1CFB-CBF9FCA03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B3491-2475-7A6A-6A22-C8824D8A3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1" y="6172831"/>
            <a:ext cx="1636858" cy="7170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388452" y="673451"/>
            <a:ext cx="8056656" cy="6547864"/>
          </a:xfrm>
          <a:custGeom>
            <a:avLst/>
            <a:gdLst/>
            <a:ahLst/>
            <a:cxnLst/>
            <a:rect l="l" t="t" r="r" b="b"/>
            <a:pathLst>
              <a:path w="8056656" h="6547864">
                <a:moveTo>
                  <a:pt x="0" y="0"/>
                </a:moveTo>
                <a:lnTo>
                  <a:pt x="8056656" y="0"/>
                </a:lnTo>
                <a:lnTo>
                  <a:pt x="8056656" y="6547864"/>
                </a:lnTo>
                <a:lnTo>
                  <a:pt x="0" y="654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31218" y="2259231"/>
            <a:ext cx="3576070" cy="357607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5E17EB">
                <a:alpha val="1568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28800" y="1798444"/>
            <a:ext cx="7624908" cy="63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53"/>
              </a:lnSpc>
            </a:pPr>
            <a:r>
              <a:rPr lang="en-US" sz="4700" dirty="0">
                <a:solidFill>
                  <a:schemeClr val="tx2"/>
                </a:solidFill>
                <a:latin typeface="Hammersmith One"/>
              </a:rPr>
              <a:t>OBIECTIVUL GENERAL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2821727"/>
            <a:ext cx="9067801" cy="2349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98"/>
              </a:lnSpc>
            </a:pPr>
            <a:r>
              <a:rPr lang="en-US" sz="1630" dirty="0">
                <a:solidFill>
                  <a:srgbClr val="000000"/>
                </a:solidFill>
                <a:latin typeface="Poppins"/>
              </a:rPr>
              <a:t> 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       Obiectivul general al proiectului il constituie cresterea gradului de participare a 601 de angajati din regiunile Sud-Muntenia, Sud-Vest Oltenia, Centru, Sud-Est, Nord-Vest, Nord-Est, Vest, la activitati de informare si constientizare privind importanta formarii profesionale, activitati de consiliere profesionala, programe de formare profesionala, module de prezentare dezvoltare durabila si economie verde precum si organizarea de workshop-uri - Locuri de munca verzi si este in conformitate cu obiectivul specific ESO4.7. al programului.</a:t>
            </a:r>
            <a:endParaRPr lang="en-US" sz="1630" dirty="0">
              <a:solidFill>
                <a:srgbClr val="000000"/>
              </a:solidFill>
              <a:latin typeface="Poppin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F101D2-5725-B74E-E826-DDDEBDA0F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27352"/>
            <a:ext cx="1103458" cy="1008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CBC1D3-D8DA-939E-1ADA-79CA7A970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091" y="3680515"/>
            <a:ext cx="3537954" cy="1112847"/>
          </a:xfrm>
          <a:custGeom>
            <a:avLst/>
            <a:gdLst/>
            <a:ahLst/>
            <a:cxnLst/>
            <a:rect l="l" t="t" r="r" b="b"/>
            <a:pathLst>
              <a:path w="3537954" h="1112847">
                <a:moveTo>
                  <a:pt x="0" y="0"/>
                </a:moveTo>
                <a:lnTo>
                  <a:pt x="3537954" y="0"/>
                </a:lnTo>
                <a:lnTo>
                  <a:pt x="3537954" y="1112847"/>
                </a:lnTo>
                <a:lnTo>
                  <a:pt x="0" y="111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537954" y="1806036"/>
            <a:ext cx="5863252" cy="4906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4315"/>
              </a:lnSpc>
              <a:buFont typeface="Arial" panose="020B0604020202020204" pitchFamily="34" charset="0"/>
              <a:buChar char="•"/>
            </a:pPr>
            <a:r>
              <a:rPr lang="en-US" sz="2271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Activitatile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proiectului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vor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desfasura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pentru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un GT  de 601 pers cu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varsta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intre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18-65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ani,angajati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cu CIM(norma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intreaga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timp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partial),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inclusiv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pers care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ocupa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pozitia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manager,ce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provin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din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intreprinderi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publice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private,cu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domiciliul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resedinta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in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regiunile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 Sud-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Muntenia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, Sud-Vest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Oltenia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Poppins"/>
              </a:rPr>
              <a:t>Centru</a:t>
            </a:r>
            <a:r>
              <a:rPr lang="en-US" dirty="0">
                <a:solidFill>
                  <a:srgbClr val="000000"/>
                </a:solidFill>
                <a:latin typeface="Poppins"/>
              </a:rPr>
              <a:t>, Sud-Est, Nord-Vest, Nord-Est, Vest.</a:t>
            </a:r>
          </a:p>
          <a:p>
            <a:pPr>
              <a:lnSpc>
                <a:spcPts val="4315"/>
              </a:lnSpc>
            </a:pPr>
            <a:endParaRPr lang="en-US" sz="2271" dirty="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0183" y="3874789"/>
            <a:ext cx="3217772" cy="590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  <a:spcBef>
                <a:spcPct val="0"/>
              </a:spcBef>
            </a:pPr>
            <a:r>
              <a:rPr lang="en-US" sz="3025">
                <a:solidFill>
                  <a:srgbClr val="000000"/>
                </a:solidFill>
                <a:latin typeface="Hammersmith One"/>
              </a:rPr>
              <a:t>GRUP ȚINTĂ</a:t>
            </a:r>
          </a:p>
        </p:txBody>
      </p:sp>
      <p:sp>
        <p:nvSpPr>
          <p:cNvPr id="6" name="Freeform 6"/>
          <p:cNvSpPr/>
          <p:nvPr/>
        </p:nvSpPr>
        <p:spPr>
          <a:xfrm>
            <a:off x="456816" y="6248400"/>
            <a:ext cx="1981583" cy="839448"/>
          </a:xfrm>
          <a:custGeom>
            <a:avLst/>
            <a:gdLst/>
            <a:ahLst/>
            <a:cxnLst/>
            <a:rect l="l" t="t" r="r" b="b"/>
            <a:pathLst>
              <a:path w="2061084" h="1169764">
                <a:moveTo>
                  <a:pt x="0" y="0"/>
                </a:moveTo>
                <a:lnTo>
                  <a:pt x="2061084" y="0"/>
                </a:lnTo>
                <a:lnTo>
                  <a:pt x="2061084" y="1169765"/>
                </a:lnTo>
                <a:lnTo>
                  <a:pt x="0" y="1169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AD555-AFE4-1351-E679-912D2226B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165197"/>
            <a:ext cx="1158656" cy="957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B487D-C08A-9442-D97B-664792720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A161A8-A37E-72BC-F3B3-1BCF11B74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6248400"/>
            <a:ext cx="1828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6800" y="4736089"/>
            <a:ext cx="7130027" cy="5794767"/>
          </a:xfrm>
          <a:custGeom>
            <a:avLst/>
            <a:gdLst/>
            <a:ahLst/>
            <a:cxnLst/>
            <a:rect l="l" t="t" r="r" b="b"/>
            <a:pathLst>
              <a:path w="7130027" h="5794767">
                <a:moveTo>
                  <a:pt x="0" y="0"/>
                </a:moveTo>
                <a:lnTo>
                  <a:pt x="7130027" y="0"/>
                </a:lnTo>
                <a:lnTo>
                  <a:pt x="7130027" y="5794767"/>
                </a:lnTo>
                <a:lnTo>
                  <a:pt x="0" y="57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848555" y="5691715"/>
            <a:ext cx="2369955" cy="1783930"/>
          </a:xfrm>
          <a:custGeom>
            <a:avLst/>
            <a:gdLst/>
            <a:ahLst/>
            <a:cxnLst/>
            <a:rect l="l" t="t" r="r" b="b"/>
            <a:pathLst>
              <a:path w="2369955" h="1783930">
                <a:moveTo>
                  <a:pt x="0" y="0"/>
                </a:moveTo>
                <a:lnTo>
                  <a:pt x="2369954" y="0"/>
                </a:lnTo>
                <a:lnTo>
                  <a:pt x="2369954" y="1783930"/>
                </a:lnTo>
                <a:lnTo>
                  <a:pt x="0" y="178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54916" y="1835028"/>
            <a:ext cx="8643768" cy="44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4"/>
              </a:lnSpc>
            </a:pPr>
            <a:r>
              <a:rPr lang="en-US" sz="2800" dirty="0">
                <a:solidFill>
                  <a:schemeClr val="tx2"/>
                </a:solidFill>
                <a:latin typeface="Open Sauce Bold"/>
              </a:rPr>
              <a:t>CONDIȚII ELIGIBILITATE GT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6817" y="2933557"/>
            <a:ext cx="9068184" cy="2323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705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rgbClr val="000000"/>
                </a:solidFill>
                <a:latin typeface="Poppins"/>
              </a:rPr>
              <a:t>	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sa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aiba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domiciliul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/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resedinta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in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regiunile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implementare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;</a:t>
            </a:r>
          </a:p>
          <a:p>
            <a:pPr marL="342900" indent="-342900">
              <a:lnSpc>
                <a:spcPts val="3705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rgbClr val="000000"/>
                </a:solidFill>
                <a:latin typeface="Poppins"/>
              </a:rPr>
              <a:t>	varsta18-65 ani;</a:t>
            </a:r>
          </a:p>
          <a:p>
            <a:pPr marL="342900" indent="-342900">
              <a:lnSpc>
                <a:spcPts val="3705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rgbClr val="000000"/>
                </a:solidFill>
                <a:latin typeface="Poppins"/>
              </a:rPr>
              <a:t>	sunt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angajati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cu CIM;        </a:t>
            </a:r>
          </a:p>
          <a:p>
            <a:pPr marL="342900" indent="-342900">
              <a:lnSpc>
                <a:spcPts val="3705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rgbClr val="000000"/>
                </a:solidFill>
                <a:latin typeface="Poppins"/>
              </a:rPr>
              <a:t>	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sa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nu fie pers.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fara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/cu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nivel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scazut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de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formare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(ISCED 0-2);</a:t>
            </a:r>
          </a:p>
          <a:p>
            <a:pPr marL="342900" indent="-342900">
              <a:lnSpc>
                <a:spcPts val="3705"/>
              </a:lnSpc>
              <a:buFont typeface="Wingdings" panose="05000000000000000000" pitchFamily="2" charset="2"/>
              <a:buChar char="Ø"/>
            </a:pPr>
            <a:r>
              <a:rPr lang="en-US" sz="1950" dirty="0">
                <a:solidFill>
                  <a:srgbClr val="000000"/>
                </a:solidFill>
                <a:latin typeface="Poppins"/>
              </a:rPr>
              <a:t>	nu sunt </a:t>
            </a:r>
            <a:r>
              <a:rPr lang="en-US" sz="1950" dirty="0" err="1">
                <a:solidFill>
                  <a:srgbClr val="000000"/>
                </a:solidFill>
                <a:latin typeface="Poppins"/>
              </a:rPr>
              <a:t>angajati</a:t>
            </a:r>
            <a:r>
              <a:rPr lang="en-US" sz="1950" dirty="0">
                <a:solidFill>
                  <a:srgbClr val="000000"/>
                </a:solidFill>
                <a:latin typeface="Poppins"/>
              </a:rPr>
              <a:t> la S/P1.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A2C48A-C567-99CB-4D40-8A43FB233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39400"/>
            <a:ext cx="1143000" cy="1150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3DBDAD-C3A3-B490-2E44-C257D8AF3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6872" flipH="1" flipV="1">
            <a:off x="-2427652" y="3801414"/>
            <a:ext cx="5270040" cy="4283105"/>
          </a:xfrm>
          <a:custGeom>
            <a:avLst/>
            <a:gdLst/>
            <a:ahLst/>
            <a:cxnLst/>
            <a:rect l="l" t="t" r="r" b="b"/>
            <a:pathLst>
              <a:path w="5270040" h="4283105">
                <a:moveTo>
                  <a:pt x="5270039" y="4283105"/>
                </a:moveTo>
                <a:lnTo>
                  <a:pt x="0" y="4283105"/>
                </a:lnTo>
                <a:lnTo>
                  <a:pt x="0" y="0"/>
                </a:lnTo>
                <a:lnTo>
                  <a:pt x="5270039" y="0"/>
                </a:lnTo>
                <a:lnTo>
                  <a:pt x="5270039" y="42831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1056671" y="5691715"/>
            <a:ext cx="2369955" cy="1783930"/>
          </a:xfrm>
          <a:custGeom>
            <a:avLst/>
            <a:gdLst/>
            <a:ahLst/>
            <a:cxnLst/>
            <a:rect l="l" t="t" r="r" b="b"/>
            <a:pathLst>
              <a:path w="2369955" h="1783930">
                <a:moveTo>
                  <a:pt x="0" y="0"/>
                </a:moveTo>
                <a:lnTo>
                  <a:pt x="2369955" y="0"/>
                </a:lnTo>
                <a:lnTo>
                  <a:pt x="2369955" y="1783930"/>
                </a:lnTo>
                <a:lnTo>
                  <a:pt x="0" y="178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42743" y="2604151"/>
            <a:ext cx="2671204" cy="1355142"/>
            <a:chOff x="0" y="0"/>
            <a:chExt cx="160216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02160" cy="812800"/>
            </a:xfrm>
            <a:custGeom>
              <a:avLst/>
              <a:gdLst/>
              <a:ahLst/>
              <a:cxnLst/>
              <a:rect l="l" t="t" r="r" b="b"/>
              <a:pathLst>
                <a:path w="1602160" h="812800">
                  <a:moveTo>
                    <a:pt x="1602160" y="406400"/>
                  </a:moveTo>
                  <a:lnTo>
                    <a:pt x="1195760" y="0"/>
                  </a:lnTo>
                  <a:lnTo>
                    <a:pt x="119576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95760" y="609600"/>
                  </a:lnTo>
                  <a:lnTo>
                    <a:pt x="1195760" y="812800"/>
                  </a:lnTo>
                  <a:lnTo>
                    <a:pt x="1602160" y="40640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443504" y="3921021"/>
            <a:ext cx="1970443" cy="1355142"/>
            <a:chOff x="0" y="0"/>
            <a:chExt cx="1181852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81852" cy="812800"/>
            </a:xfrm>
            <a:custGeom>
              <a:avLst/>
              <a:gdLst/>
              <a:ahLst/>
              <a:cxnLst/>
              <a:rect l="l" t="t" r="r" b="b"/>
              <a:pathLst>
                <a:path w="1181852" h="812800">
                  <a:moveTo>
                    <a:pt x="1181852" y="406400"/>
                  </a:moveTo>
                  <a:lnTo>
                    <a:pt x="775452" y="0"/>
                  </a:lnTo>
                  <a:lnTo>
                    <a:pt x="775452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775452" y="609600"/>
                  </a:lnTo>
                  <a:lnTo>
                    <a:pt x="775452" y="812800"/>
                  </a:lnTo>
                  <a:lnTo>
                    <a:pt x="1181852" y="40640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chemeClr val="tx2"/>
                  </a:solidFill>
                  <a:latin typeface="Archivo Black"/>
                </a:rPr>
                <a:t>SUD EST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04886" y="5265396"/>
            <a:ext cx="1408061" cy="1355142"/>
            <a:chOff x="-245933" y="22107"/>
            <a:chExt cx="844540" cy="812800"/>
          </a:xfrm>
        </p:grpSpPr>
        <p:sp>
          <p:nvSpPr>
            <p:cNvPr id="11" name="Freeform 11"/>
            <p:cNvSpPr/>
            <p:nvPr/>
          </p:nvSpPr>
          <p:spPr>
            <a:xfrm>
              <a:off x="-214193" y="2210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245933" y="208809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chemeClr val="tx2"/>
                  </a:solidFill>
                  <a:latin typeface="Archivo Black"/>
                </a:rPr>
                <a:t>CENTRU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770061" y="2349552"/>
            <a:ext cx="3703700" cy="1308048"/>
            <a:chOff x="0" y="0"/>
            <a:chExt cx="1371741" cy="48446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71741" cy="484462"/>
            </a:xfrm>
            <a:custGeom>
              <a:avLst/>
              <a:gdLst/>
              <a:ahLst/>
              <a:cxnLst/>
              <a:rect l="l" t="t" r="r" b="b"/>
              <a:pathLst>
                <a:path w="1371741" h="484462">
                  <a:moveTo>
                    <a:pt x="75252" y="0"/>
                  </a:moveTo>
                  <a:lnTo>
                    <a:pt x="1296489" y="0"/>
                  </a:lnTo>
                  <a:cubicBezTo>
                    <a:pt x="1338049" y="0"/>
                    <a:pt x="1371741" y="33691"/>
                    <a:pt x="1371741" y="75252"/>
                  </a:cubicBezTo>
                  <a:lnTo>
                    <a:pt x="1371741" y="409211"/>
                  </a:lnTo>
                  <a:cubicBezTo>
                    <a:pt x="1371741" y="450771"/>
                    <a:pt x="1338049" y="484462"/>
                    <a:pt x="1296489" y="484462"/>
                  </a:cubicBezTo>
                  <a:lnTo>
                    <a:pt x="75252" y="484462"/>
                  </a:lnTo>
                  <a:cubicBezTo>
                    <a:pt x="55294" y="484462"/>
                    <a:pt x="36153" y="476534"/>
                    <a:pt x="22041" y="462422"/>
                  </a:cubicBezTo>
                  <a:cubicBezTo>
                    <a:pt x="7928" y="448309"/>
                    <a:pt x="0" y="429169"/>
                    <a:pt x="0" y="409211"/>
                  </a:cubicBezTo>
                  <a:lnTo>
                    <a:pt x="0" y="75252"/>
                  </a:lnTo>
                  <a:cubicBezTo>
                    <a:pt x="0" y="33691"/>
                    <a:pt x="33691" y="0"/>
                    <a:pt x="75252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62291" y="1627933"/>
            <a:ext cx="8047671" cy="513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1"/>
              </a:lnSpc>
            </a:pPr>
            <a:r>
              <a:rPr lang="en-US" sz="3900" dirty="0">
                <a:solidFill>
                  <a:schemeClr val="tx2"/>
                </a:solidFill>
                <a:latin typeface="Arial Unicode"/>
              </a:rPr>
              <a:t>REGIUNI DE IMPLEMENTARE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52034" y="3017296"/>
            <a:ext cx="2452621" cy="42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150" dirty="0">
                <a:solidFill>
                  <a:schemeClr val="tx2"/>
                </a:solidFill>
                <a:latin typeface="Archivo Black"/>
              </a:rPr>
              <a:t>SUD MUNTENIA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770061" y="3829565"/>
            <a:ext cx="3826590" cy="1398973"/>
            <a:chOff x="0" y="0"/>
            <a:chExt cx="1417256" cy="518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417256" cy="518138"/>
            </a:xfrm>
            <a:custGeom>
              <a:avLst/>
              <a:gdLst/>
              <a:ahLst/>
              <a:cxnLst/>
              <a:rect l="l" t="t" r="r" b="b"/>
              <a:pathLst>
                <a:path w="1417256" h="518138">
                  <a:moveTo>
                    <a:pt x="72835" y="0"/>
                  </a:moveTo>
                  <a:lnTo>
                    <a:pt x="1344421" y="0"/>
                  </a:lnTo>
                  <a:cubicBezTo>
                    <a:pt x="1363738" y="0"/>
                    <a:pt x="1382263" y="7674"/>
                    <a:pt x="1395923" y="21333"/>
                  </a:cubicBezTo>
                  <a:cubicBezTo>
                    <a:pt x="1409582" y="34992"/>
                    <a:pt x="1417256" y="53518"/>
                    <a:pt x="1417256" y="72835"/>
                  </a:cubicBezTo>
                  <a:lnTo>
                    <a:pt x="1417256" y="445303"/>
                  </a:lnTo>
                  <a:cubicBezTo>
                    <a:pt x="1417256" y="464620"/>
                    <a:pt x="1409582" y="483146"/>
                    <a:pt x="1395923" y="496805"/>
                  </a:cubicBezTo>
                  <a:cubicBezTo>
                    <a:pt x="1382263" y="510464"/>
                    <a:pt x="1363738" y="518138"/>
                    <a:pt x="1344421" y="518138"/>
                  </a:cubicBezTo>
                  <a:lnTo>
                    <a:pt x="72835" y="518138"/>
                  </a:lnTo>
                  <a:cubicBezTo>
                    <a:pt x="53518" y="518138"/>
                    <a:pt x="34992" y="510464"/>
                    <a:pt x="21333" y="496805"/>
                  </a:cubicBezTo>
                  <a:cubicBezTo>
                    <a:pt x="7674" y="483146"/>
                    <a:pt x="0" y="464620"/>
                    <a:pt x="0" y="445303"/>
                  </a:cubicBezTo>
                  <a:lnTo>
                    <a:pt x="0" y="72835"/>
                  </a:lnTo>
                  <a:cubicBezTo>
                    <a:pt x="0" y="53518"/>
                    <a:pt x="7674" y="34992"/>
                    <a:pt x="21333" y="21333"/>
                  </a:cubicBezTo>
                  <a:cubicBezTo>
                    <a:pt x="34992" y="7674"/>
                    <a:pt x="53518" y="0"/>
                    <a:pt x="72835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876800" y="4267202"/>
            <a:ext cx="3826590" cy="3203524"/>
            <a:chOff x="0" y="-373689"/>
            <a:chExt cx="1417256" cy="11864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17256" cy="518138"/>
            </a:xfrm>
            <a:custGeom>
              <a:avLst/>
              <a:gdLst/>
              <a:ahLst/>
              <a:cxnLst/>
              <a:rect l="l" t="t" r="r" b="b"/>
              <a:pathLst>
                <a:path w="1417256" h="518138">
                  <a:moveTo>
                    <a:pt x="72835" y="0"/>
                  </a:moveTo>
                  <a:lnTo>
                    <a:pt x="1344421" y="0"/>
                  </a:lnTo>
                  <a:cubicBezTo>
                    <a:pt x="1363738" y="0"/>
                    <a:pt x="1382263" y="7674"/>
                    <a:pt x="1395923" y="21333"/>
                  </a:cubicBezTo>
                  <a:cubicBezTo>
                    <a:pt x="1409582" y="34992"/>
                    <a:pt x="1417256" y="53518"/>
                    <a:pt x="1417256" y="72835"/>
                  </a:cubicBezTo>
                  <a:lnTo>
                    <a:pt x="1417256" y="445303"/>
                  </a:lnTo>
                  <a:cubicBezTo>
                    <a:pt x="1417256" y="464620"/>
                    <a:pt x="1409582" y="483146"/>
                    <a:pt x="1395923" y="496805"/>
                  </a:cubicBezTo>
                  <a:cubicBezTo>
                    <a:pt x="1382263" y="510464"/>
                    <a:pt x="1363738" y="518138"/>
                    <a:pt x="1344421" y="518138"/>
                  </a:cubicBezTo>
                  <a:lnTo>
                    <a:pt x="72835" y="518138"/>
                  </a:lnTo>
                  <a:cubicBezTo>
                    <a:pt x="53518" y="518138"/>
                    <a:pt x="34992" y="510464"/>
                    <a:pt x="21333" y="496805"/>
                  </a:cubicBezTo>
                  <a:cubicBezTo>
                    <a:pt x="7674" y="483146"/>
                    <a:pt x="0" y="464620"/>
                    <a:pt x="0" y="445303"/>
                  </a:cubicBezTo>
                  <a:lnTo>
                    <a:pt x="0" y="72835"/>
                  </a:lnTo>
                  <a:cubicBezTo>
                    <a:pt x="0" y="53518"/>
                    <a:pt x="7674" y="34992"/>
                    <a:pt x="21333" y="21333"/>
                  </a:cubicBezTo>
                  <a:cubicBezTo>
                    <a:pt x="34992" y="7674"/>
                    <a:pt x="53518" y="0"/>
                    <a:pt x="72835" y="0"/>
                  </a:cubicBezTo>
                  <a:close/>
                </a:path>
              </a:pathLst>
            </a:custGeom>
            <a:solidFill>
              <a:srgbClr val="EDEDE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73689"/>
              <a:ext cx="1241778" cy="1186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 err="1">
                  <a:solidFill>
                    <a:srgbClr val="000000"/>
                  </a:solidFill>
                  <a:latin typeface="Hammersmith One"/>
                </a:rPr>
                <a:t>Alba,Brașov,Covasna</a:t>
              </a:r>
              <a:r>
                <a:rPr lang="en-US" sz="1999" dirty="0">
                  <a:solidFill>
                    <a:srgbClr val="000000"/>
                  </a:solidFill>
                  <a:latin typeface="Hammersmith One"/>
                </a:rPr>
                <a:t>, </a:t>
              </a:r>
              <a:r>
                <a:rPr lang="en-US" sz="1999" dirty="0" err="1">
                  <a:solidFill>
                    <a:srgbClr val="000000"/>
                  </a:solidFill>
                  <a:latin typeface="Hammersmith One"/>
                </a:rPr>
                <a:t>Harghita</a:t>
              </a:r>
              <a:r>
                <a:rPr lang="en-US" sz="1999" dirty="0">
                  <a:solidFill>
                    <a:srgbClr val="000000"/>
                  </a:solidFill>
                  <a:latin typeface="Hammersmith One"/>
                </a:rPr>
                <a:t>, Mureș, Sibiu.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786126" y="2371940"/>
            <a:ext cx="3671568" cy="117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4"/>
              </a:lnSpc>
              <a:spcBef>
                <a:spcPct val="0"/>
              </a:spcBef>
            </a:pPr>
            <a:r>
              <a:rPr lang="en-US" sz="1918" dirty="0" err="1">
                <a:solidFill>
                  <a:srgbClr val="000000"/>
                </a:solidFill>
                <a:latin typeface="Hammersmith One"/>
              </a:rPr>
              <a:t>Argeș</a:t>
            </a:r>
            <a:r>
              <a:rPr lang="en-US" sz="1918" dirty="0">
                <a:solidFill>
                  <a:srgbClr val="000000"/>
                </a:solidFill>
                <a:latin typeface="Hammersmith One"/>
              </a:rPr>
              <a:t>, Prahova, Dâmbovița, </a:t>
            </a:r>
            <a:r>
              <a:rPr lang="en-US" sz="1918" dirty="0" err="1">
                <a:solidFill>
                  <a:srgbClr val="000000"/>
                </a:solidFill>
                <a:latin typeface="Hammersmith One"/>
              </a:rPr>
              <a:t>Teleorman</a:t>
            </a:r>
            <a:r>
              <a:rPr lang="en-US" sz="1918" dirty="0">
                <a:solidFill>
                  <a:srgbClr val="000000"/>
                </a:solidFill>
                <a:latin typeface="Hammersmith One"/>
              </a:rPr>
              <a:t>, Giurgiu, </a:t>
            </a:r>
            <a:r>
              <a:rPr lang="en-US" sz="1918" dirty="0" err="1">
                <a:solidFill>
                  <a:srgbClr val="000000"/>
                </a:solidFill>
                <a:latin typeface="Hammersmith One"/>
              </a:rPr>
              <a:t>Ialomița</a:t>
            </a:r>
            <a:r>
              <a:rPr lang="en-US" sz="1918" dirty="0">
                <a:solidFill>
                  <a:srgbClr val="000000"/>
                </a:solidFill>
                <a:latin typeface="Hammersmith One"/>
              </a:rPr>
              <a:t>,  </a:t>
            </a:r>
            <a:r>
              <a:rPr lang="en-US" sz="1918" dirty="0" err="1">
                <a:solidFill>
                  <a:srgbClr val="000000"/>
                </a:solidFill>
                <a:latin typeface="Hammersmith One"/>
              </a:rPr>
              <a:t>Călărași</a:t>
            </a:r>
            <a:endParaRPr lang="en-US" sz="1918" dirty="0">
              <a:solidFill>
                <a:srgbClr val="000000"/>
              </a:solidFill>
              <a:latin typeface="Hammersmith One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876800" y="4001359"/>
            <a:ext cx="3596961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Hammersmith On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Brăila</a:t>
            </a:r>
            <a:r>
              <a:rPr lang="en-US" sz="2000" dirty="0">
                <a:solidFill>
                  <a:srgbClr val="000000"/>
                </a:solidFill>
                <a:latin typeface="Hammersmith One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Buzău</a:t>
            </a:r>
            <a:r>
              <a:rPr lang="en-US" sz="2000" dirty="0">
                <a:solidFill>
                  <a:srgbClr val="000000"/>
                </a:solidFill>
                <a:latin typeface="Hammersmith One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Constanța</a:t>
            </a:r>
            <a:r>
              <a:rPr lang="en-US" sz="2000" dirty="0">
                <a:solidFill>
                  <a:srgbClr val="000000"/>
                </a:solidFill>
                <a:latin typeface="Hammersmith One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Galați</a:t>
            </a:r>
            <a:r>
              <a:rPr lang="en-US" sz="2000" dirty="0">
                <a:solidFill>
                  <a:srgbClr val="000000"/>
                </a:solidFill>
                <a:latin typeface="Hammersmith One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Tulcea</a:t>
            </a:r>
            <a:r>
              <a:rPr lang="en-US" sz="2000" dirty="0">
                <a:solidFill>
                  <a:srgbClr val="000000"/>
                </a:solidFill>
                <a:latin typeface="Hammersmith One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Hammersmith One"/>
              </a:rPr>
              <a:t>Vrancea</a:t>
            </a:r>
            <a:endParaRPr lang="en-US" sz="2000" dirty="0">
              <a:solidFill>
                <a:srgbClr val="000000"/>
              </a:solidFill>
              <a:latin typeface="Hammersmith One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364D5E-9902-AA6A-FBF3-4D7183898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160726"/>
            <a:ext cx="1027258" cy="10338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355BB2-6AD4-B05B-DD06-A509AB917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17" y="161486"/>
            <a:ext cx="4419983" cy="9571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4A021B-481D-ABD6-87FC-6FD8AB7C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4419983" cy="963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CDD08-BB33-E0BB-E9B6-9A3DEA08E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39399"/>
            <a:ext cx="1030313" cy="103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863CF-6332-6C96-C542-193E1F643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469" y="1175809"/>
            <a:ext cx="3828620" cy="2298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FCA02-2BC9-32BA-FC31-DE43D56F1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102" y="2675763"/>
            <a:ext cx="1969179" cy="13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B5E317-2DF3-3398-2FE9-E788F22E7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76" y="2675763"/>
            <a:ext cx="3828620" cy="2298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BB1DE0-C404-758F-CE4E-A89AA3503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434" y="4120995"/>
            <a:ext cx="3828620" cy="22983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7F508F-1D28-D1F7-5444-B401666C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508" y="5558206"/>
            <a:ext cx="3828620" cy="2298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58358-5E00-D4BD-7712-996855E33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604" y="3934727"/>
            <a:ext cx="1969179" cy="135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FB7F3C-C5D3-30AC-54C6-11056A1C5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1389194"/>
            <a:ext cx="1969179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C94282-779F-32BE-35B1-E152911E5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3929" y="5568281"/>
            <a:ext cx="1969179" cy="13595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9AE93C-0C34-4BDF-164C-37B42CAFC579}"/>
              </a:ext>
            </a:extLst>
          </p:cNvPr>
          <p:cNvSpPr txBox="1"/>
          <p:nvPr/>
        </p:nvSpPr>
        <p:spPr>
          <a:xfrm>
            <a:off x="381000" y="1875887"/>
            <a:ext cx="1833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chivo Black" panose="020B0604020202020204" charset="-18"/>
              </a:rPr>
              <a:t>VEST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425E05-3E36-2F33-C9CA-59D4CA854488}"/>
              </a:ext>
            </a:extLst>
          </p:cNvPr>
          <p:cNvSpPr txBox="1"/>
          <p:nvPr/>
        </p:nvSpPr>
        <p:spPr>
          <a:xfrm>
            <a:off x="920992" y="3018558"/>
            <a:ext cx="266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chivo Black" panose="020B0604020202020204" charset="-18"/>
              </a:rPr>
              <a:t>SUD-VEST </a:t>
            </a:r>
          </a:p>
          <a:p>
            <a:r>
              <a:rPr lang="en-US" b="1" dirty="0">
                <a:solidFill>
                  <a:schemeClr val="tx2"/>
                </a:solidFill>
                <a:latin typeface="Archivo Black" panose="020B0604020202020204" charset="-18"/>
              </a:rPr>
              <a:t>OLTENIA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538677-D7AE-3DD4-F6FF-877C5AE49E02}"/>
              </a:ext>
            </a:extLst>
          </p:cNvPr>
          <p:cNvSpPr txBox="1"/>
          <p:nvPr/>
        </p:nvSpPr>
        <p:spPr>
          <a:xfrm>
            <a:off x="1245646" y="4416832"/>
            <a:ext cx="196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chivo Black" panose="020B0604020202020204" charset="-18"/>
              </a:rPr>
              <a:t>NORD-VEST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149AFF-2909-B384-533B-7D7AB247992F}"/>
              </a:ext>
            </a:extLst>
          </p:cNvPr>
          <p:cNvSpPr txBox="1"/>
          <p:nvPr/>
        </p:nvSpPr>
        <p:spPr>
          <a:xfrm>
            <a:off x="1815856" y="6007446"/>
            <a:ext cx="174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Archivo Black" panose="020B0604020202020204" charset="-18"/>
              </a:rPr>
              <a:t>NORD-EST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ED6BA1-3BF8-AAAD-E53C-D25EE2FC83F6}"/>
              </a:ext>
            </a:extLst>
          </p:cNvPr>
          <p:cNvSpPr txBox="1"/>
          <p:nvPr/>
        </p:nvSpPr>
        <p:spPr>
          <a:xfrm>
            <a:off x="4876800" y="16764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ammersmith One" panose="02010703030501060504" pitchFamily="2" charset="-18"/>
              </a:rPr>
              <a:t>Arad,Caras</a:t>
            </a:r>
            <a:r>
              <a:rPr lang="en-US" sz="2000" dirty="0">
                <a:latin typeface="Hammersmith One" panose="02010703030501060504" pitchFamily="2" charset="-18"/>
              </a:rPr>
              <a:t>-Severin,</a:t>
            </a:r>
          </a:p>
          <a:p>
            <a:r>
              <a:rPr lang="en-US" sz="2000" dirty="0" err="1">
                <a:latin typeface="Hammersmith One" panose="02010703030501060504" pitchFamily="2" charset="-18"/>
              </a:rPr>
              <a:t>Hunedoara,Timis</a:t>
            </a:r>
            <a:endParaRPr lang="en-US" sz="2000" dirty="0">
              <a:latin typeface="Hammersmith One" panose="02010703030501060504" pitchFamily="2" charset="-1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419244-72D5-CCBA-A98A-F044A722E1B8}"/>
              </a:ext>
            </a:extLst>
          </p:cNvPr>
          <p:cNvSpPr txBox="1"/>
          <p:nvPr/>
        </p:nvSpPr>
        <p:spPr>
          <a:xfrm>
            <a:off x="4876800" y="3050119"/>
            <a:ext cx="3442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ammersmith One" panose="02010703030501060504" pitchFamily="2" charset="-18"/>
              </a:rPr>
              <a:t>Dolj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Gorj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Mehedinti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Olt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Valcea</a:t>
            </a:r>
            <a:endParaRPr lang="en-US" sz="2000" dirty="0">
              <a:latin typeface="Hammersmith One" panose="02010703030501060504" pitchFamily="2" charset="-1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28BC1E-37E1-224D-3DED-A2B6D929FD87}"/>
              </a:ext>
            </a:extLst>
          </p:cNvPr>
          <p:cNvSpPr txBox="1"/>
          <p:nvPr/>
        </p:nvSpPr>
        <p:spPr>
          <a:xfrm>
            <a:off x="4876800" y="440480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Hammersmith One" panose="02010703030501060504" pitchFamily="2" charset="-18"/>
              </a:rPr>
              <a:t>Bihor,Bistrita-Nasaud</a:t>
            </a:r>
            <a:r>
              <a:rPr lang="en-US" sz="2000" dirty="0">
                <a:latin typeface="Hammersmith One" panose="02010703030501060504" pitchFamily="2" charset="-18"/>
              </a:rPr>
              <a:t>,</a:t>
            </a:r>
          </a:p>
          <a:p>
            <a:r>
              <a:rPr lang="en-US" sz="2000" dirty="0" err="1">
                <a:latin typeface="Hammersmith One" panose="02010703030501060504" pitchFamily="2" charset="-18"/>
              </a:rPr>
              <a:t>Cluj,Maramures,Satu-Mare,Salaj</a:t>
            </a:r>
            <a:endParaRPr lang="en-US" sz="2000" dirty="0">
              <a:latin typeface="Hammersmith One" panose="02010703030501060504" pitchFamily="2" charset="-1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FF42C6-11FF-A9E7-7270-BC6BD786F2D3}"/>
              </a:ext>
            </a:extLst>
          </p:cNvPr>
          <p:cNvSpPr txBox="1"/>
          <p:nvPr/>
        </p:nvSpPr>
        <p:spPr>
          <a:xfrm>
            <a:off x="4876799" y="5867400"/>
            <a:ext cx="303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ammersmith One" panose="02010703030501060504" pitchFamily="2" charset="-18"/>
              </a:rPr>
              <a:t>Iasi, </a:t>
            </a:r>
            <a:r>
              <a:rPr lang="en-US" sz="2000" dirty="0" err="1">
                <a:latin typeface="Hammersmith One" panose="02010703030501060504" pitchFamily="2" charset="-18"/>
              </a:rPr>
              <a:t>Suceava,Bacau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Neamt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Botosani</a:t>
            </a:r>
            <a:r>
              <a:rPr lang="en-US" sz="2000" dirty="0">
                <a:latin typeface="Hammersmith One" panose="02010703030501060504" pitchFamily="2" charset="-18"/>
              </a:rPr>
              <a:t>, </a:t>
            </a:r>
            <a:r>
              <a:rPr lang="en-US" sz="2000" dirty="0" err="1">
                <a:latin typeface="Hammersmith One" panose="02010703030501060504" pitchFamily="2" charset="-18"/>
              </a:rPr>
              <a:t>Vaslui</a:t>
            </a:r>
            <a:endParaRPr lang="en-US" sz="2000" dirty="0">
              <a:latin typeface="Hammersmith One" panose="02010703030501060504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975477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196872">
            <a:off x="2028761" y="5683727"/>
            <a:ext cx="6040457" cy="4909244"/>
          </a:xfrm>
          <a:custGeom>
            <a:avLst/>
            <a:gdLst/>
            <a:ahLst/>
            <a:cxnLst/>
            <a:rect l="l" t="t" r="r" b="b"/>
            <a:pathLst>
              <a:path w="6040457" h="4909244">
                <a:moveTo>
                  <a:pt x="0" y="0"/>
                </a:moveTo>
                <a:lnTo>
                  <a:pt x="6040457" y="0"/>
                </a:lnTo>
                <a:lnTo>
                  <a:pt x="6040457" y="4909245"/>
                </a:lnTo>
                <a:lnTo>
                  <a:pt x="0" y="4909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-935221" y="6423235"/>
            <a:ext cx="2369955" cy="1783930"/>
          </a:xfrm>
          <a:custGeom>
            <a:avLst/>
            <a:gdLst/>
            <a:ahLst/>
            <a:cxnLst/>
            <a:rect l="l" t="t" r="r" b="b"/>
            <a:pathLst>
              <a:path w="2369955" h="1783930">
                <a:moveTo>
                  <a:pt x="0" y="0"/>
                </a:moveTo>
                <a:lnTo>
                  <a:pt x="2369955" y="0"/>
                </a:lnTo>
                <a:lnTo>
                  <a:pt x="2369955" y="1783930"/>
                </a:lnTo>
                <a:lnTo>
                  <a:pt x="0" y="1783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71600" y="1388590"/>
            <a:ext cx="6557499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400" dirty="0">
                <a:solidFill>
                  <a:schemeClr val="tx2"/>
                </a:solidFill>
                <a:latin typeface="Arimo Bold"/>
              </a:rPr>
              <a:t>ETAPELE PROCESULUI DE RECRUTARE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200" y="1953075"/>
            <a:ext cx="9677400" cy="49585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t-BR" sz="1800" b="1" dirty="0"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Anuntarea deschiderii recrutarii GT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   Se vor publica anunturi prin intermediul  campaniilor de constientizare privind importanta participarii la  FPC, pe website-urilor partenerilor si la sediile partenerilor.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AutoNum type="arabicPeriod" startAt="2"/>
            </a:pPr>
            <a:r>
              <a:rPr lang="pt-BR" sz="1800" dirty="0">
                <a:effectLst/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Depunerea dosarelor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     </a:t>
            </a:r>
            <a:r>
              <a:rPr lang="en-US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P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ersoanele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interesate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își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vor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putea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depune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documentele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solicitate, la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locațiile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de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implementare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 ale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proiectului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, conform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metodologiei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+mj-lt"/>
                <a:cs typeface="Poppins Bold" panose="00000800000000000000" charset="-18"/>
              </a:rPr>
              <a:t>. </a:t>
            </a:r>
            <a:endParaRPr lang="pt-BR" sz="1800" dirty="0">
              <a:effectLst/>
              <a:latin typeface="+mj-lt"/>
              <a:ea typeface="Arimo Bold" panose="020B0604020202020204" charset="0"/>
              <a:cs typeface="Arimo Bold" panose="020B060402020202020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Poppins Bold" panose="00000800000000000000" charset="-18"/>
                <a:cs typeface="Poppins Bold" panose="00000800000000000000" charset="-18"/>
              </a:rPr>
              <a:t>     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Dosarul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Grup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Țintă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va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cuprinde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mo Bold" panose="020B0604020202020204" charset="0"/>
                <a:ea typeface="Arimo Bold" panose="020B0604020202020204" charset="0"/>
                <a:cs typeface="Arimo Bold" panose="020B0604020202020204" charset="0"/>
              </a:rPr>
              <a:t>:</a:t>
            </a:r>
            <a:endParaRPr lang="en-US" sz="1800" b="0" i="0" u="none" strike="noStrike" baseline="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rebuchet MS" panose="020B0603020202020204" pitchFamily="34" charset="0"/>
              </a:rPr>
              <a:t>         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-  formular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înregistrare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grup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țintă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; 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             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copie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cărții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identitate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copie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certificat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naștere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- copie a ultimei diplome de studii;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acordul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cu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privire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la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utilizarea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datelor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cu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caracter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personal;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- declarație de evitare a dublei finanțări;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-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adeverință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la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locul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muncă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din care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să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rezulte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, la data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emiterii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acesteia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ocupația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codul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COR), norma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lucru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și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durata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contractului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muncă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sau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copie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a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             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contractului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 individual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+mj-lt"/>
              </a:rPr>
              <a:t>muncă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+mj-lt"/>
              </a:rPr>
              <a:t>; </a:t>
            </a:r>
            <a:endParaRPr lang="en-US" sz="18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0" y="4200748"/>
            <a:ext cx="10058400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5"/>
              </a:lnSpc>
              <a:spcBef>
                <a:spcPct val="0"/>
              </a:spcBef>
            </a:pPr>
            <a:r>
              <a:rPr lang="pt-BR" b="1" dirty="0">
                <a:latin typeface="Poppins Bold" panose="00000800000000000000" charset="-18"/>
                <a:ea typeface="Calibri" panose="020F0502020204030204" pitchFamily="34" charset="0"/>
                <a:cs typeface="Poppins Bold" panose="00000800000000000000" charset="-18"/>
              </a:rPr>
              <a:t>         </a:t>
            </a:r>
            <a:r>
              <a:rPr lang="pt-BR" sz="1800" b="1" dirty="0">
                <a:effectLst/>
                <a:latin typeface="Poppins Bold" panose="00000800000000000000" charset="-18"/>
                <a:ea typeface="Calibri" panose="020F0502020204030204" pitchFamily="34" charset="0"/>
                <a:cs typeface="Poppins Bold" panose="00000800000000000000" charset="-18"/>
              </a:rPr>
              <a:t>   </a:t>
            </a:r>
            <a:endParaRPr lang="en-US" sz="2488" dirty="0">
              <a:solidFill>
                <a:srgbClr val="000000"/>
              </a:solidFill>
              <a:latin typeface="Poppins Bold" panose="00000800000000000000" charset="-18"/>
              <a:cs typeface="Poppins Bold" panose="00000800000000000000" charset="-1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435878" y="-1124073"/>
            <a:ext cx="7130027" cy="5794767"/>
          </a:xfrm>
          <a:custGeom>
            <a:avLst/>
            <a:gdLst/>
            <a:ahLst/>
            <a:cxnLst/>
            <a:rect l="l" t="t" r="r" b="b"/>
            <a:pathLst>
              <a:path w="7130027" h="5794767">
                <a:moveTo>
                  <a:pt x="0" y="0"/>
                </a:moveTo>
                <a:lnTo>
                  <a:pt x="7130027" y="0"/>
                </a:lnTo>
                <a:lnTo>
                  <a:pt x="7130027" y="5794767"/>
                </a:lnTo>
                <a:lnTo>
                  <a:pt x="0" y="5794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B832DB-986A-CC41-628D-4EA603B59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092" y="259985"/>
            <a:ext cx="1029307" cy="957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2B003-E3E8-F58A-9DDC-485978778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817" y="227352"/>
            <a:ext cx="4419983" cy="9571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870</Words>
  <Application>Microsoft Office PowerPoint</Application>
  <PresentationFormat>Custom</PresentationFormat>
  <Paragraphs>96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Arimo Bold</vt:lpstr>
      <vt:lpstr>DejaVu Serif Bold</vt:lpstr>
      <vt:lpstr>Wingdings</vt:lpstr>
      <vt:lpstr>Archivo Black</vt:lpstr>
      <vt:lpstr>Hammersmith One</vt:lpstr>
      <vt:lpstr>Open Sauce Bold</vt:lpstr>
      <vt:lpstr>Poppins</vt:lpstr>
      <vt:lpstr>Trebuchet MS</vt:lpstr>
      <vt:lpstr>Arial</vt:lpstr>
      <vt:lpstr>Arial Unicode</vt:lpstr>
      <vt:lpstr>Calibri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Strategy</dc:title>
  <dc:creator>Mihaela Dajiu</dc:creator>
  <cp:lastModifiedBy>Mihaela Dajiu</cp:lastModifiedBy>
  <cp:revision>8</cp:revision>
  <dcterms:created xsi:type="dcterms:W3CDTF">2006-08-16T00:00:00Z</dcterms:created>
  <dcterms:modified xsi:type="dcterms:W3CDTF">2024-11-16T15:06:14Z</dcterms:modified>
  <dc:identifier>DAFpzonADxI</dc:identifier>
</cp:coreProperties>
</file>