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6"/>
  </p:notes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5B9B72-E9A8-4836-87AF-745A0C26140B}" type="datetimeFigureOut">
              <a:rPr lang="en-US" smtClean="0"/>
              <a:t>10/31/2024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7B650-A967-4C61-A537-2D9EC644DCED}" type="slidenum">
              <a:rPr lang="en-US" smtClean="0"/>
              <a:t>‹#›</a:t>
            </a:fld>
            <a:endParaRPr lang="en-US"/>
          </a:p>
        </p:txBody>
      </p:sp>
    </p:spTree>
    <p:extLst>
      <p:ext uri="{BB962C8B-B14F-4D97-AF65-F5344CB8AC3E}">
        <p14:creationId xmlns:p14="http://schemas.microsoft.com/office/powerpoint/2010/main" val="285814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A7F05D-97EF-49DB-B2A1-A939E68D9268}" type="datetimeFigureOut">
              <a:rPr lang="en-US" smtClean="0"/>
              <a:t>10/31/2024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236AE41-93CA-4E8A-BFAD-3A3C5696C0C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545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7F05D-97EF-49DB-B2A1-A939E68D9268}"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6AE41-93CA-4E8A-BFAD-3A3C5696C0C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0532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7F05D-97EF-49DB-B2A1-A939E68D9268}"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6AE41-93CA-4E8A-BFAD-3A3C5696C0C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874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7F05D-97EF-49DB-B2A1-A939E68D9268}"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6AE41-93CA-4E8A-BFAD-3A3C5696C0C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631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A7F05D-97EF-49DB-B2A1-A939E68D9268}"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6AE41-93CA-4E8A-BFAD-3A3C5696C0C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9512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A7F05D-97EF-49DB-B2A1-A939E68D9268}" type="datetimeFigureOut">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6AE41-93CA-4E8A-BFAD-3A3C5696C0C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5819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A7F05D-97EF-49DB-B2A1-A939E68D9268}" type="datetimeFigureOut">
              <a:rPr lang="en-US" smtClean="0"/>
              <a:t>10/31/2024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6AE41-93CA-4E8A-BFAD-3A3C5696C0C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536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A7F05D-97EF-49DB-B2A1-A939E68D9268}" type="datetimeFigureOut">
              <a:rPr lang="en-US" smtClean="0"/>
              <a:t>10/31/2024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6AE41-93CA-4E8A-BFAD-3A3C5696C0C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150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7F05D-97EF-49DB-B2A1-A939E68D9268}" type="datetimeFigureOut">
              <a:rPr lang="en-US" smtClean="0"/>
              <a:t>10/31/2024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6AE41-93CA-4E8A-BFAD-3A3C5696C0C0}" type="slidenum">
              <a:rPr lang="en-US" smtClean="0"/>
              <a:t>‹#›</a:t>
            </a:fld>
            <a:endParaRPr lang="en-US"/>
          </a:p>
        </p:txBody>
      </p:sp>
    </p:spTree>
    <p:extLst>
      <p:ext uri="{BB962C8B-B14F-4D97-AF65-F5344CB8AC3E}">
        <p14:creationId xmlns:p14="http://schemas.microsoft.com/office/powerpoint/2010/main" val="187328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A7F05D-97EF-49DB-B2A1-A939E68D9268}" type="datetimeFigureOut">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6AE41-93CA-4E8A-BFAD-3A3C5696C0C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196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A7F05D-97EF-49DB-B2A1-A939E68D9268}" type="datetimeFigureOut">
              <a:rPr lang="en-US" smtClean="0"/>
              <a:t>10/31/2024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236AE41-93CA-4E8A-BFAD-3A3C5696C0C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793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A7F05D-97EF-49DB-B2A1-A939E68D9268}" type="datetimeFigureOut">
              <a:rPr lang="en-US" smtClean="0"/>
              <a:t>10/31/2024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236AE41-93CA-4E8A-BFAD-3A3C5696C0C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0735418"/>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51827B8-4D24-A37E-05F8-FB5D085DD0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817" y="-689821"/>
            <a:ext cx="4736382" cy="4736382"/>
          </a:xfrm>
          <a:prstGeom prst="rect">
            <a:avLst/>
          </a:prstGeom>
        </p:spPr>
      </p:pic>
      <p:pic>
        <p:nvPicPr>
          <p:cNvPr id="9" name="Picture 8">
            <a:extLst>
              <a:ext uri="{FF2B5EF4-FFF2-40B4-BE49-F238E27FC236}">
                <a16:creationId xmlns:a16="http://schemas.microsoft.com/office/drawing/2014/main" id="{F9F734AF-C8FE-BC2A-C8A0-5E2EEB7CF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2099" y="5523115"/>
            <a:ext cx="3155387" cy="239235"/>
          </a:xfrm>
          <a:prstGeom prst="rect">
            <a:avLst/>
          </a:prstGeom>
        </p:spPr>
      </p:pic>
      <p:pic>
        <p:nvPicPr>
          <p:cNvPr id="13" name="Picture 12">
            <a:extLst>
              <a:ext uri="{FF2B5EF4-FFF2-40B4-BE49-F238E27FC236}">
                <a16:creationId xmlns:a16="http://schemas.microsoft.com/office/drawing/2014/main" id="{2551E206-C5DF-9E18-1243-EEE98C0AB4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47587" y="146515"/>
            <a:ext cx="3844413" cy="804924"/>
          </a:xfrm>
          <a:prstGeom prst="rect">
            <a:avLst/>
          </a:prstGeom>
        </p:spPr>
      </p:pic>
      <p:pic>
        <p:nvPicPr>
          <p:cNvPr id="15" name="Picture 14">
            <a:extLst>
              <a:ext uri="{FF2B5EF4-FFF2-40B4-BE49-F238E27FC236}">
                <a16:creationId xmlns:a16="http://schemas.microsoft.com/office/drawing/2014/main" id="{1B5A4F18-8809-9EE9-9C45-92D0931F2B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834" y="146515"/>
            <a:ext cx="2193453" cy="1218585"/>
          </a:xfrm>
          <a:prstGeom prst="rect">
            <a:avLst/>
          </a:prstGeom>
        </p:spPr>
      </p:pic>
      <p:sp>
        <p:nvSpPr>
          <p:cNvPr id="16" name="TextBox 15">
            <a:extLst>
              <a:ext uri="{FF2B5EF4-FFF2-40B4-BE49-F238E27FC236}">
                <a16:creationId xmlns:a16="http://schemas.microsoft.com/office/drawing/2014/main" id="{CFA80167-EB2F-F090-A3FF-1C54DABB5F30}"/>
              </a:ext>
            </a:extLst>
          </p:cNvPr>
          <p:cNvSpPr txBox="1"/>
          <p:nvPr/>
        </p:nvSpPr>
        <p:spPr>
          <a:xfrm>
            <a:off x="5531029" y="1355205"/>
            <a:ext cx="5229853" cy="646331"/>
          </a:xfrm>
          <a:prstGeom prst="rect">
            <a:avLst/>
          </a:prstGeom>
          <a:noFill/>
        </p:spPr>
        <p:txBody>
          <a:bodyPr wrap="square" rtlCol="0">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AMPLIFICA -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Acces</a:t>
            </a:r>
            <a:r>
              <a:rPr lang="en-US" sz="1800" dirty="0">
                <a:effectLst/>
                <a:latin typeface="Calibri" panose="020F0502020204030204" pitchFamily="34" charset="0"/>
                <a:ea typeface="Calibri" panose="020F0502020204030204" pitchFamily="34" charset="0"/>
                <a:cs typeface="Times New Roman" panose="02020603050405020304" pitchFamily="18" charset="0"/>
              </a:rPr>
              <a:t> la Module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Profesionale</a:t>
            </a:r>
            <a:r>
              <a:rPr lang="en-US" sz="1800" dirty="0">
                <a:effectLst/>
                <a:latin typeface="Calibri" panose="020F0502020204030204" pitchFamily="34" charset="0"/>
                <a:ea typeface="Calibri" panose="020F0502020204030204" pitchFamily="34" charset="0"/>
                <a:cs typeface="Times New Roman" panose="02020603050405020304" pitchFamily="18" charset="0"/>
              </a:rPr>
              <a:t> Legate de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Invatare</a:t>
            </a:r>
            <a:r>
              <a:rPr lang="en-US" sz="1800" dirty="0">
                <a:effectLst/>
                <a:latin typeface="Calibri" panose="020F0502020204030204" pitchFamily="34" charset="0"/>
                <a:ea typeface="Calibri" panose="020F0502020204030204" pitchFamily="34" charset="0"/>
                <a:cs typeface="Times New Roman" panose="02020603050405020304" pitchFamily="18" charset="0"/>
              </a:rPr>
              <a:t> Continua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si</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Avansare</a:t>
            </a:r>
            <a:r>
              <a:rPr lang="ro-RO" sz="18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ID 313120</a:t>
            </a:r>
            <a:endParaRPr lang="en-US" dirty="0"/>
          </a:p>
        </p:txBody>
      </p:sp>
      <p:pic>
        <p:nvPicPr>
          <p:cNvPr id="18" name="Picture 17">
            <a:extLst>
              <a:ext uri="{FF2B5EF4-FFF2-40B4-BE49-F238E27FC236}">
                <a16:creationId xmlns:a16="http://schemas.microsoft.com/office/drawing/2014/main" id="{71D49DAA-CDA3-102B-611A-BEBF04E356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8756" y="5052604"/>
            <a:ext cx="1404907" cy="941023"/>
          </a:xfrm>
          <a:prstGeom prst="rect">
            <a:avLst/>
          </a:prstGeom>
        </p:spPr>
      </p:pic>
      <p:sp>
        <p:nvSpPr>
          <p:cNvPr id="19" name="TextBox 18">
            <a:extLst>
              <a:ext uri="{FF2B5EF4-FFF2-40B4-BE49-F238E27FC236}">
                <a16:creationId xmlns:a16="http://schemas.microsoft.com/office/drawing/2014/main" id="{8709495C-3684-AA52-C6C0-42B382D81001}"/>
              </a:ext>
            </a:extLst>
          </p:cNvPr>
          <p:cNvSpPr txBox="1"/>
          <p:nvPr/>
        </p:nvSpPr>
        <p:spPr>
          <a:xfrm>
            <a:off x="5531029" y="1996040"/>
            <a:ext cx="4277032" cy="307777"/>
          </a:xfrm>
          <a:prstGeom prst="rect">
            <a:avLst/>
          </a:prstGeom>
          <a:noFill/>
        </p:spPr>
        <p:txBody>
          <a:bodyPr wrap="square" rtlCol="0">
            <a:spAutoFit/>
          </a:bodyPr>
          <a:lstStyle/>
          <a:p>
            <a:r>
              <a:rPr lang="en-US" sz="1400" dirty="0">
                <a:effectLst/>
                <a:latin typeface="Calibri" panose="020F0502020204030204" pitchFamily="34" charset="0"/>
                <a:ea typeface="Calibri" panose="020F0502020204030204" pitchFamily="34" charset="0"/>
                <a:cs typeface="Times New Roman" panose="02020603050405020304" pitchFamily="18" charset="0"/>
              </a:rPr>
              <a:t>PEO/78/PEO_P9/OP4/ESO4.7/PEO_A36 </a:t>
            </a:r>
            <a:endParaRPr lang="en-US" sz="1400" dirty="0"/>
          </a:p>
        </p:txBody>
      </p:sp>
      <p:sp>
        <p:nvSpPr>
          <p:cNvPr id="21" name="TextBox 20">
            <a:extLst>
              <a:ext uri="{FF2B5EF4-FFF2-40B4-BE49-F238E27FC236}">
                <a16:creationId xmlns:a16="http://schemas.microsoft.com/office/drawing/2014/main" id="{C49282C7-9939-6D8F-5C82-1DCACD5C673B}"/>
              </a:ext>
            </a:extLst>
          </p:cNvPr>
          <p:cNvSpPr txBox="1"/>
          <p:nvPr/>
        </p:nvSpPr>
        <p:spPr>
          <a:xfrm>
            <a:off x="2065157" y="3917951"/>
            <a:ext cx="8829368" cy="1200329"/>
          </a:xfrm>
          <a:prstGeom prst="rect">
            <a:avLst/>
          </a:prstGeom>
          <a:noFill/>
        </p:spPr>
        <p:txBody>
          <a:bodyPr wrap="square" rtlCol="0">
            <a:spAutoFit/>
          </a:bodyPr>
          <a:lstStyle/>
          <a:p>
            <a:r>
              <a:rPr lang="en-US" dirty="0">
                <a:latin typeface="Arial Black" panose="020B0A04020102020204" pitchFamily="34" charset="0"/>
              </a:rPr>
              <a:t>CONFERINTA DE LANSARE</a:t>
            </a:r>
          </a:p>
          <a:p>
            <a:endParaRPr lang="en-US" dirty="0"/>
          </a:p>
          <a:p>
            <a:r>
              <a:rPr lang="en-US" sz="3600" dirty="0"/>
              <a:t>01 NOIEMBRIE 2024</a:t>
            </a:r>
          </a:p>
        </p:txBody>
      </p:sp>
      <p:sp>
        <p:nvSpPr>
          <p:cNvPr id="22" name="TextBox 21">
            <a:extLst>
              <a:ext uri="{FF2B5EF4-FFF2-40B4-BE49-F238E27FC236}">
                <a16:creationId xmlns:a16="http://schemas.microsoft.com/office/drawing/2014/main" id="{AFB6CE3D-D813-9185-2213-A3A5D1C79E2F}"/>
              </a:ext>
            </a:extLst>
          </p:cNvPr>
          <p:cNvSpPr txBox="1"/>
          <p:nvPr/>
        </p:nvSpPr>
        <p:spPr>
          <a:xfrm>
            <a:off x="7944464" y="4198611"/>
            <a:ext cx="4827254" cy="400110"/>
          </a:xfrm>
          <a:prstGeom prst="rect">
            <a:avLst/>
          </a:prstGeom>
          <a:noFill/>
        </p:spPr>
        <p:txBody>
          <a:bodyPr wrap="square" rtlCol="0">
            <a:spAutoFit/>
          </a:bodyPr>
          <a:lstStyle/>
          <a:p>
            <a:r>
              <a:rPr lang="en-US" sz="2000" dirty="0">
                <a:latin typeface="Arial Black" panose="020B0A04020102020204" pitchFamily="34" charset="0"/>
              </a:rPr>
              <a:t>PLOIESTI, PRAHOVA</a:t>
            </a:r>
          </a:p>
        </p:txBody>
      </p:sp>
    </p:spTree>
    <p:extLst>
      <p:ext uri="{BB962C8B-B14F-4D97-AF65-F5344CB8AC3E}">
        <p14:creationId xmlns:p14="http://schemas.microsoft.com/office/powerpoint/2010/main" val="142417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AA4B2-688B-ED45-10A7-300F3A4E7C8D}"/>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848C2DCA-52AB-39B4-7766-32DD2B8EC4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884B0D4B-FE71-A402-BFEB-2EA4FC8DCF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A8A19C22-3D38-1EB6-BF5B-3DC6F31013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60F8CC7E-44A2-6558-E2F6-0213D0A7D8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3678C514-E0BB-334F-EF53-C2129834E45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81A89B36-BC5F-09AB-E297-AD55D9FF2964}"/>
              </a:ext>
            </a:extLst>
          </p:cNvPr>
          <p:cNvSpPr txBox="1"/>
          <p:nvPr/>
        </p:nvSpPr>
        <p:spPr>
          <a:xfrm>
            <a:off x="1366684" y="1345633"/>
            <a:ext cx="8377084" cy="1138773"/>
          </a:xfrm>
          <a:prstGeom prst="rect">
            <a:avLst/>
          </a:prstGeom>
          <a:noFill/>
        </p:spPr>
        <p:txBody>
          <a:bodyPr wrap="square" rtlCol="0">
            <a:spAutoFit/>
          </a:bodyPr>
          <a:lstStyle/>
          <a:p>
            <a:pPr marL="342900" indent="-342900" algn="l">
              <a:buFont typeface="Arial" panose="020B0604020202020204" pitchFamily="34" charset="0"/>
              <a:buChar char="•"/>
            </a:pPr>
            <a:r>
              <a:rPr lang="it-IT" sz="2800" b="1" i="0" u="none" strike="noStrike" baseline="0" dirty="0">
                <a:latin typeface="Calibri" panose="020F0502020204030204" pitchFamily="34" charset="0"/>
                <a:ea typeface="Calibri" panose="020F0502020204030204" pitchFamily="34" charset="0"/>
                <a:cs typeface="Calibri" panose="020F0502020204030204" pitchFamily="34" charset="0"/>
              </a:rPr>
              <a:t>A3. </a:t>
            </a:r>
            <a:r>
              <a:rPr lang="it-IT" sz="2000" b="1" i="0" u="none" strike="noStrike" baseline="0" dirty="0">
                <a:latin typeface="Calibri" panose="020F0502020204030204" pitchFamily="34" charset="0"/>
                <a:ea typeface="Calibri" panose="020F0502020204030204" pitchFamily="34" charset="0"/>
                <a:cs typeface="Calibri" panose="020F0502020204030204" pitchFamily="34" charset="0"/>
              </a:rPr>
              <a:t>Consilierea profesionala a angajatilor pentru incurajarea participarii la programele de FPC, inclusiv in legatura directa cu dezvoltarea carierei si aparitiei de noi </a:t>
            </a:r>
            <a:r>
              <a:rPr lang="en-US" sz="2000" b="1" i="0" u="none" strike="noStrike" baseline="0" dirty="0" err="1">
                <a:latin typeface="Calibri" panose="020F0502020204030204" pitchFamily="34" charset="0"/>
                <a:ea typeface="Calibri" panose="020F0502020204030204" pitchFamily="34" charset="0"/>
                <a:cs typeface="Calibri" panose="020F0502020204030204" pitchFamily="34" charset="0"/>
              </a:rPr>
              <a:t>competente</a:t>
            </a:r>
            <a:r>
              <a:rPr lang="en-US" sz="2000" b="1" i="0" u="none" strike="noStrike" baseline="0" dirty="0">
                <a:latin typeface="Calibri" panose="020F0502020204030204" pitchFamily="34" charset="0"/>
                <a:ea typeface="Calibri" panose="020F0502020204030204" pitchFamily="34" charset="0"/>
                <a:cs typeface="Calibri" panose="020F0502020204030204" pitchFamily="34" charset="0"/>
              </a:rPr>
              <a:t> pe </a:t>
            </a:r>
            <a:r>
              <a:rPr lang="en-US" sz="2000" b="1" i="0" u="none" strike="noStrike" baseline="0" dirty="0" err="1">
                <a:latin typeface="Calibri" panose="020F0502020204030204" pitchFamily="34" charset="0"/>
                <a:ea typeface="Calibri" panose="020F0502020204030204" pitchFamily="34" charset="0"/>
                <a:cs typeface="Calibri" panose="020F0502020204030204" pitchFamily="34" charset="0"/>
              </a:rPr>
              <a:t>piata</a:t>
            </a:r>
            <a:r>
              <a:rPr lang="en-US" sz="2000" b="1"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2000" b="1" i="0" u="none" strike="noStrike" baseline="0" dirty="0" err="1">
                <a:latin typeface="Calibri" panose="020F0502020204030204" pitchFamily="34" charset="0"/>
                <a:ea typeface="Calibri" panose="020F0502020204030204" pitchFamily="34" charset="0"/>
                <a:cs typeface="Calibri" panose="020F0502020204030204" pitchFamily="34" charset="0"/>
              </a:rPr>
              <a:t>muncii</a:t>
            </a:r>
            <a:endParaRPr lang="en-US" sz="2000" b="1" dirty="0">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359E1E4-1DF2-19B7-2659-6181D8FDA5A4}"/>
              </a:ext>
            </a:extLst>
          </p:cNvPr>
          <p:cNvSpPr txBox="1"/>
          <p:nvPr/>
        </p:nvSpPr>
        <p:spPr>
          <a:xfrm>
            <a:off x="2222090" y="3185652"/>
            <a:ext cx="9635613" cy="2025445"/>
          </a:xfrm>
          <a:prstGeom prst="rect">
            <a:avLst/>
          </a:prstGeom>
          <a:noFill/>
        </p:spPr>
        <p:txBody>
          <a:bodyPr wrap="square" rtlCol="0">
            <a:spAutoFit/>
          </a:bodyPr>
          <a:lstStyle/>
          <a:p>
            <a:r>
              <a:rPr lang="en-US" dirty="0" err="1"/>
              <a:t>Activitatea</a:t>
            </a:r>
            <a:r>
              <a:rPr lang="en-US" dirty="0"/>
              <a:t> </a:t>
            </a:r>
            <a:r>
              <a:rPr lang="en-US" dirty="0" err="1"/>
              <a:t>urmărește</a:t>
            </a:r>
            <a:r>
              <a:rPr lang="en-US" dirty="0"/>
              <a:t> </a:t>
            </a:r>
            <a:r>
              <a:rPr lang="en-US" dirty="0" err="1"/>
              <a:t>organizarea</a:t>
            </a:r>
            <a:r>
              <a:rPr lang="en-US" dirty="0"/>
              <a:t> de </a:t>
            </a:r>
            <a:r>
              <a:rPr lang="en-US" dirty="0" err="1"/>
              <a:t>sesiuni</a:t>
            </a:r>
            <a:r>
              <a:rPr lang="en-US" dirty="0"/>
              <a:t> de </a:t>
            </a:r>
            <a:r>
              <a:rPr lang="en-US" dirty="0" err="1"/>
              <a:t>consiliere</a:t>
            </a:r>
            <a:r>
              <a:rPr lang="en-US" dirty="0"/>
              <a:t> </a:t>
            </a:r>
            <a:r>
              <a:rPr lang="en-US" dirty="0" err="1"/>
              <a:t>pentru</a:t>
            </a:r>
            <a:r>
              <a:rPr lang="en-US" dirty="0"/>
              <a:t> a </a:t>
            </a:r>
            <a:r>
              <a:rPr lang="en-US" dirty="0" err="1"/>
              <a:t>încuraja</a:t>
            </a:r>
            <a:r>
              <a:rPr lang="en-US" dirty="0"/>
              <a:t> </a:t>
            </a:r>
            <a:r>
              <a:rPr lang="en-US" dirty="0" err="1"/>
              <a:t>participarea</a:t>
            </a:r>
            <a:r>
              <a:rPr lang="en-US" dirty="0"/>
              <a:t> la </a:t>
            </a:r>
            <a:r>
              <a:rPr lang="en-US" dirty="0" err="1"/>
              <a:t>programele</a:t>
            </a:r>
            <a:r>
              <a:rPr lang="en-US" dirty="0"/>
              <a:t> de FPC, cu accent pe </a:t>
            </a:r>
            <a:r>
              <a:rPr lang="en-US" dirty="0" err="1"/>
              <a:t>dezvoltarea</a:t>
            </a:r>
            <a:r>
              <a:rPr lang="en-US" dirty="0"/>
              <a:t> </a:t>
            </a:r>
            <a:r>
              <a:rPr lang="en-US" dirty="0" err="1"/>
              <a:t>carierei</a:t>
            </a:r>
            <a:r>
              <a:rPr lang="en-US" dirty="0"/>
              <a:t> </a:t>
            </a:r>
            <a:r>
              <a:rPr lang="en-US" dirty="0" err="1"/>
              <a:t>și</a:t>
            </a:r>
            <a:r>
              <a:rPr lang="en-US" dirty="0"/>
              <a:t> pe </a:t>
            </a:r>
            <a:r>
              <a:rPr lang="en-US" dirty="0" err="1"/>
              <a:t>dobândirea</a:t>
            </a:r>
            <a:r>
              <a:rPr lang="en-US" dirty="0"/>
              <a:t> de </a:t>
            </a:r>
            <a:r>
              <a:rPr lang="en-US" dirty="0" err="1"/>
              <a:t>noi</a:t>
            </a:r>
            <a:r>
              <a:rPr lang="en-US" dirty="0"/>
              <a:t> </a:t>
            </a:r>
            <a:r>
              <a:rPr lang="en-US" dirty="0" err="1"/>
              <a:t>competențe</a:t>
            </a:r>
            <a:r>
              <a:rPr lang="en-US" dirty="0"/>
              <a:t> </a:t>
            </a:r>
            <a:r>
              <a:rPr lang="en-US" dirty="0" err="1"/>
              <a:t>cerute</a:t>
            </a:r>
            <a:r>
              <a:rPr lang="en-US" dirty="0"/>
              <a:t> pe </a:t>
            </a:r>
            <a:r>
              <a:rPr lang="en-US" dirty="0" err="1"/>
              <a:t>piața</a:t>
            </a:r>
            <a:r>
              <a:rPr lang="en-US" dirty="0"/>
              <a:t> </a:t>
            </a:r>
            <a:r>
              <a:rPr lang="en-US" dirty="0" err="1"/>
              <a:t>muncii</a:t>
            </a:r>
            <a:r>
              <a:rPr lang="en-US" dirty="0"/>
              <a:t>. </a:t>
            </a:r>
            <a:r>
              <a:rPr lang="en-US" dirty="0" err="1"/>
              <a:t>Pentru</a:t>
            </a:r>
            <a:r>
              <a:rPr lang="en-US" dirty="0"/>
              <a:t> a </a:t>
            </a:r>
            <a:r>
              <a:rPr lang="en-US" dirty="0" err="1"/>
              <a:t>asigura</a:t>
            </a:r>
            <a:r>
              <a:rPr lang="en-US" dirty="0"/>
              <a:t> </a:t>
            </a:r>
            <a:r>
              <a:rPr lang="en-US" dirty="0" err="1"/>
              <a:t>calitatea</a:t>
            </a:r>
            <a:r>
              <a:rPr lang="en-US" dirty="0"/>
              <a:t> </a:t>
            </a:r>
            <a:r>
              <a:rPr lang="en-US" dirty="0" err="1"/>
              <a:t>consilierii</a:t>
            </a:r>
            <a:r>
              <a:rPr lang="en-US" dirty="0"/>
              <a:t> </a:t>
            </a:r>
            <a:r>
              <a:rPr lang="en-US" dirty="0" err="1"/>
              <a:t>profesionale</a:t>
            </a:r>
            <a:r>
              <a:rPr lang="en-US" dirty="0"/>
              <a:t> a </a:t>
            </a:r>
            <a:r>
              <a:rPr lang="en-US" dirty="0" err="1"/>
              <a:t>grupului</a:t>
            </a:r>
            <a:r>
              <a:rPr lang="en-US" dirty="0"/>
              <a:t> </a:t>
            </a:r>
            <a:r>
              <a:rPr lang="en-US" dirty="0" err="1"/>
              <a:t>țintă</a:t>
            </a:r>
            <a:r>
              <a:rPr lang="en-US" dirty="0"/>
              <a:t>, </a:t>
            </a:r>
            <a:r>
              <a:rPr lang="en-US" dirty="0" err="1"/>
              <a:t>cei</a:t>
            </a:r>
            <a:r>
              <a:rPr lang="en-US" dirty="0"/>
              <a:t> 601 </a:t>
            </a:r>
            <a:r>
              <a:rPr lang="en-US" dirty="0" err="1"/>
              <a:t>angajați</a:t>
            </a:r>
            <a:r>
              <a:rPr lang="en-US" dirty="0"/>
              <a:t> din GT </a:t>
            </a:r>
            <a:r>
              <a:rPr lang="en-US" dirty="0" err="1"/>
              <a:t>vor</a:t>
            </a:r>
            <a:r>
              <a:rPr lang="en-US" dirty="0"/>
              <a:t> beneficia de </a:t>
            </a:r>
            <a:r>
              <a:rPr lang="en-US" dirty="0" err="1"/>
              <a:t>consiliere</a:t>
            </a:r>
            <a:r>
              <a:rPr lang="en-US" dirty="0"/>
              <a:t> </a:t>
            </a:r>
            <a:r>
              <a:rPr lang="en-US" dirty="0" err="1"/>
              <a:t>oferită</a:t>
            </a:r>
            <a:r>
              <a:rPr lang="en-US" dirty="0"/>
              <a:t> de Solicitant </a:t>
            </a:r>
            <a:r>
              <a:rPr lang="en-US" dirty="0" err="1"/>
              <a:t>și</a:t>
            </a:r>
            <a:r>
              <a:rPr lang="en-US" dirty="0"/>
              <a:t> </a:t>
            </a:r>
            <a:r>
              <a:rPr lang="en-US" dirty="0" err="1"/>
              <a:t>Partener</a:t>
            </a:r>
            <a:r>
              <a:rPr lang="en-US" dirty="0"/>
              <a:t> </a:t>
            </a:r>
            <a:r>
              <a:rPr lang="en-US" dirty="0" err="1"/>
              <a:t>prin</a:t>
            </a:r>
            <a:r>
              <a:rPr lang="en-US" dirty="0"/>
              <a:t> </a:t>
            </a:r>
            <a:r>
              <a:rPr lang="en-US" dirty="0" err="1"/>
              <a:t>Coordonatorul</a:t>
            </a:r>
            <a:r>
              <a:rPr lang="en-US" dirty="0"/>
              <a:t> de </a:t>
            </a:r>
            <a:r>
              <a:rPr lang="en-US" dirty="0" err="1"/>
              <a:t>informare</a:t>
            </a:r>
            <a:r>
              <a:rPr lang="en-US" dirty="0"/>
              <a:t> </a:t>
            </a:r>
            <a:r>
              <a:rPr lang="en-US" dirty="0" err="1"/>
              <a:t>și</a:t>
            </a:r>
            <a:r>
              <a:rPr lang="en-US" dirty="0"/>
              <a:t> </a:t>
            </a:r>
            <a:r>
              <a:rPr lang="en-US" dirty="0" err="1"/>
              <a:t>consiliere</a:t>
            </a:r>
            <a:r>
              <a:rPr lang="en-US" dirty="0"/>
              <a:t> </a:t>
            </a:r>
            <a:r>
              <a:rPr lang="en-US" dirty="0" err="1"/>
              <a:t>profesională</a:t>
            </a:r>
            <a:r>
              <a:rPr lang="en-US" dirty="0"/>
              <a:t> </a:t>
            </a:r>
            <a:r>
              <a:rPr lang="en-US" dirty="0" err="1"/>
              <a:t>și</a:t>
            </a:r>
            <a:r>
              <a:rPr lang="en-US" dirty="0"/>
              <a:t> </a:t>
            </a:r>
            <a:r>
              <a:rPr lang="en-US" dirty="0" err="1"/>
              <a:t>doi</a:t>
            </a:r>
            <a:r>
              <a:rPr lang="en-US" dirty="0"/>
              <a:t> </a:t>
            </a:r>
            <a:r>
              <a:rPr lang="en-US" dirty="0" err="1"/>
              <a:t>Experți</a:t>
            </a:r>
            <a:r>
              <a:rPr lang="en-US" dirty="0"/>
              <a:t> </a:t>
            </a:r>
            <a:r>
              <a:rPr lang="en-US" dirty="0" err="1"/>
              <a:t>în</a:t>
            </a:r>
            <a:r>
              <a:rPr lang="en-US" dirty="0"/>
              <a:t> </a:t>
            </a:r>
            <a:r>
              <a:rPr lang="en-US" dirty="0" err="1"/>
              <a:t>informare</a:t>
            </a:r>
            <a:r>
              <a:rPr lang="en-US" dirty="0"/>
              <a:t> </a:t>
            </a:r>
            <a:r>
              <a:rPr lang="en-US" dirty="0" err="1"/>
              <a:t>și</a:t>
            </a:r>
            <a:r>
              <a:rPr lang="en-US" dirty="0"/>
              <a:t> </a:t>
            </a:r>
            <a:r>
              <a:rPr lang="en-US" dirty="0" err="1"/>
              <a:t>consiliere</a:t>
            </a:r>
            <a:r>
              <a:rPr lang="en-US" dirty="0"/>
              <a:t> </a:t>
            </a:r>
            <a:r>
              <a:rPr lang="en-US" dirty="0" err="1"/>
              <a:t>profesională</a:t>
            </a:r>
            <a:r>
              <a:rPr lang="en-US" dirty="0"/>
              <a:t>. Se </a:t>
            </a:r>
            <a:r>
              <a:rPr lang="en-US" dirty="0" err="1"/>
              <a:t>vor</a:t>
            </a:r>
            <a:r>
              <a:rPr lang="en-US" dirty="0"/>
              <a:t> </a:t>
            </a:r>
            <a:r>
              <a:rPr lang="en-US" dirty="0" err="1"/>
              <a:t>dezvolta</a:t>
            </a:r>
            <a:r>
              <a:rPr lang="en-US" dirty="0"/>
              <a:t> </a:t>
            </a:r>
            <a:r>
              <a:rPr lang="en-US" dirty="0" err="1"/>
              <a:t>și</a:t>
            </a:r>
            <a:r>
              <a:rPr lang="en-US" dirty="0"/>
              <a:t> </a:t>
            </a:r>
            <a:r>
              <a:rPr lang="en-US" dirty="0" err="1"/>
              <a:t>adopta</a:t>
            </a:r>
            <a:r>
              <a:rPr lang="en-US" dirty="0"/>
              <a:t> </a:t>
            </a:r>
            <a:r>
              <a:rPr lang="en-US" dirty="0" err="1"/>
              <a:t>metode</a:t>
            </a:r>
            <a:r>
              <a:rPr lang="en-US" dirty="0"/>
              <a:t>, </a:t>
            </a:r>
            <a:r>
              <a:rPr lang="en-US" dirty="0" err="1"/>
              <a:t>instrumente</a:t>
            </a:r>
            <a:r>
              <a:rPr lang="en-US" dirty="0"/>
              <a:t> </a:t>
            </a:r>
            <a:r>
              <a:rPr lang="en-US" dirty="0" err="1"/>
              <a:t>și</a:t>
            </a:r>
            <a:r>
              <a:rPr lang="en-US" dirty="0"/>
              <a:t> </a:t>
            </a:r>
            <a:r>
              <a:rPr lang="en-US" dirty="0" err="1"/>
              <a:t>mijloace</a:t>
            </a:r>
            <a:r>
              <a:rPr lang="en-US" dirty="0"/>
              <a:t> </a:t>
            </a:r>
            <a:r>
              <a:rPr lang="en-US" dirty="0" err="1"/>
              <a:t>adaptate</a:t>
            </a:r>
            <a:r>
              <a:rPr lang="en-US" dirty="0"/>
              <a:t> </a:t>
            </a:r>
            <a:r>
              <a:rPr lang="en-US" dirty="0" err="1"/>
              <a:t>nevoilor</a:t>
            </a:r>
            <a:r>
              <a:rPr lang="en-US" dirty="0"/>
              <a:t> </a:t>
            </a:r>
            <a:r>
              <a:rPr lang="en-US" dirty="0" err="1"/>
              <a:t>pieței</a:t>
            </a:r>
            <a:r>
              <a:rPr lang="en-US" dirty="0"/>
              <a:t> </a:t>
            </a:r>
            <a:r>
              <a:rPr lang="en-US" dirty="0" err="1"/>
              <a:t>muncii</a:t>
            </a:r>
            <a:r>
              <a:rPr lang="en-US" dirty="0"/>
              <a:t>, </a:t>
            </a:r>
            <a:r>
              <a:rPr lang="en-US" dirty="0" err="1"/>
              <a:t>curriculei</a:t>
            </a:r>
            <a:r>
              <a:rPr lang="en-US" dirty="0"/>
              <a:t> de </a:t>
            </a:r>
            <a:r>
              <a:rPr lang="en-US" dirty="0" err="1"/>
              <a:t>pregătire</a:t>
            </a:r>
            <a:r>
              <a:rPr lang="en-US" dirty="0"/>
              <a:t> </a:t>
            </a:r>
            <a:r>
              <a:rPr lang="en-US" dirty="0" err="1"/>
              <a:t>profesională</a:t>
            </a:r>
            <a:r>
              <a:rPr lang="en-US" dirty="0"/>
              <a:t> </a:t>
            </a:r>
            <a:r>
              <a:rPr lang="en-US" dirty="0" err="1"/>
              <a:t>și</a:t>
            </a:r>
            <a:r>
              <a:rPr lang="en-US" dirty="0"/>
              <a:t> </a:t>
            </a:r>
            <a:r>
              <a:rPr lang="en-US" dirty="0" err="1"/>
              <a:t>competențelor</a:t>
            </a:r>
            <a:r>
              <a:rPr lang="en-US" dirty="0"/>
              <a:t> </a:t>
            </a:r>
            <a:r>
              <a:rPr lang="en-US" dirty="0" err="1"/>
              <a:t>cerute</a:t>
            </a:r>
            <a:r>
              <a:rPr lang="en-US" dirty="0"/>
              <a:t>, </a:t>
            </a:r>
            <a:r>
              <a:rPr lang="en-US" dirty="0" err="1"/>
              <a:t>asigurându</a:t>
            </a:r>
            <a:r>
              <a:rPr lang="en-US" dirty="0"/>
              <a:t>-se </a:t>
            </a:r>
            <a:r>
              <a:rPr lang="en-US" dirty="0" err="1"/>
              <a:t>logistica</a:t>
            </a:r>
            <a:r>
              <a:rPr lang="en-US" dirty="0"/>
              <a:t> </a:t>
            </a:r>
            <a:r>
              <a:rPr lang="en-US" dirty="0" err="1"/>
              <a:t>necesară</a:t>
            </a:r>
            <a:r>
              <a:rPr lang="en-US" dirty="0"/>
              <a:t> </a:t>
            </a:r>
            <a:r>
              <a:rPr lang="en-US" dirty="0" err="1"/>
              <a:t>desfășurării</a:t>
            </a:r>
            <a:r>
              <a:rPr lang="en-US" dirty="0"/>
              <a:t> </a:t>
            </a:r>
            <a:r>
              <a:rPr lang="en-US" dirty="0" err="1"/>
              <a:t>activității</a:t>
            </a:r>
            <a:r>
              <a:rPr lang="en-US" dirty="0"/>
              <a:t>.</a:t>
            </a:r>
          </a:p>
        </p:txBody>
      </p:sp>
    </p:spTree>
    <p:extLst>
      <p:ext uri="{BB962C8B-B14F-4D97-AF65-F5344CB8AC3E}">
        <p14:creationId xmlns:p14="http://schemas.microsoft.com/office/powerpoint/2010/main" val="2376337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1E614-DFAE-E09E-3E5E-15AA418242F8}"/>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5F960BE6-91BF-23BA-A2B6-29A2D57CD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A615494C-6F4C-13BB-E467-2BA9BB0DDA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C399B5FC-008E-2BB7-7EA6-C546DEE4ED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B15D570B-DC4E-D5D3-B4DC-EFCE44D1CAA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A0B8D5DF-860C-0239-1D85-A4C872B5932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94813433-3416-4372-5A5F-550B3C66C049}"/>
              </a:ext>
            </a:extLst>
          </p:cNvPr>
          <p:cNvSpPr txBox="1"/>
          <p:nvPr/>
        </p:nvSpPr>
        <p:spPr>
          <a:xfrm>
            <a:off x="1469492" y="1350679"/>
            <a:ext cx="7737987" cy="800219"/>
          </a:xfrm>
          <a:prstGeom prst="rect">
            <a:avLst/>
          </a:prstGeom>
          <a:noFill/>
        </p:spPr>
        <p:txBody>
          <a:bodyPr wrap="square" rtlCol="0">
            <a:spAutoFit/>
          </a:bodyPr>
          <a:lstStyle/>
          <a:p>
            <a:pPr marL="285750" indent="-285750">
              <a:buFont typeface="Arial" panose="020B0604020202020204" pitchFamily="34" charset="0"/>
              <a:buChar char="•"/>
            </a:pPr>
            <a:r>
              <a:rPr lang="en-US" sz="2800" b="1" i="0" u="none" strike="noStrike" baseline="0" dirty="0">
                <a:latin typeface="Calibri" panose="020F0502020204030204" pitchFamily="34" charset="0"/>
                <a:ea typeface="Calibri" panose="020F0502020204030204" pitchFamily="34" charset="0"/>
                <a:cs typeface="Calibri" panose="020F0502020204030204" pitchFamily="34" charset="0"/>
              </a:rPr>
              <a:t>A4. </a:t>
            </a:r>
            <a:r>
              <a:rPr lang="en-US" sz="1800" b="1" i="0" u="none" strike="noStrike" baseline="0" dirty="0" err="1">
                <a:latin typeface="TrebuchetMS"/>
              </a:rPr>
              <a:t>Organizarea</a:t>
            </a:r>
            <a:r>
              <a:rPr lang="en-US" sz="1800" b="1" i="0" u="none" strike="noStrike" baseline="0" dirty="0">
                <a:latin typeface="TrebuchetMS"/>
              </a:rPr>
              <a:t> </a:t>
            </a:r>
            <a:r>
              <a:rPr lang="en-US" sz="1800" b="1" i="0" u="none" strike="noStrike" baseline="0" dirty="0" err="1">
                <a:latin typeface="TrebuchetMS"/>
              </a:rPr>
              <a:t>si</a:t>
            </a:r>
            <a:r>
              <a:rPr lang="en-US" sz="1800" b="1" i="0" u="none" strike="noStrike" baseline="0" dirty="0">
                <a:latin typeface="TrebuchetMS"/>
              </a:rPr>
              <a:t> </a:t>
            </a:r>
            <a:r>
              <a:rPr lang="en-US" sz="1800" b="1" i="0" u="none" strike="noStrike" baseline="0" dirty="0" err="1">
                <a:latin typeface="TrebuchetMS"/>
              </a:rPr>
              <a:t>derularea</a:t>
            </a:r>
            <a:r>
              <a:rPr lang="en-US" sz="1800" b="1" i="0" u="none" strike="noStrike" baseline="0" dirty="0">
                <a:latin typeface="TrebuchetMS"/>
              </a:rPr>
              <a:t> de </a:t>
            </a:r>
            <a:r>
              <a:rPr lang="en-US" sz="1800" b="1" i="0" u="none" strike="noStrike" baseline="0" dirty="0" err="1">
                <a:latin typeface="TrebuchetMS"/>
              </a:rPr>
              <a:t>programe</a:t>
            </a:r>
            <a:r>
              <a:rPr lang="en-US" sz="1800" b="1" i="0" u="none" strike="noStrike" baseline="0" dirty="0">
                <a:latin typeface="TrebuchetMS"/>
              </a:rPr>
              <a:t> de </a:t>
            </a:r>
            <a:r>
              <a:rPr lang="en-US" sz="1800" b="1" i="0" u="none" strike="noStrike" baseline="0" dirty="0" err="1">
                <a:latin typeface="TrebuchetMS"/>
              </a:rPr>
              <a:t>formare</a:t>
            </a:r>
            <a:r>
              <a:rPr lang="en-US" sz="1800" b="1" i="0" u="none" strike="noStrike" baseline="0" dirty="0">
                <a:latin typeface="TrebuchetMS"/>
              </a:rPr>
              <a:t> </a:t>
            </a:r>
            <a:r>
              <a:rPr lang="en-US" sz="1800" b="1" i="0" u="none" strike="noStrike" baseline="0" dirty="0" err="1">
                <a:latin typeface="TrebuchetMS"/>
              </a:rPr>
              <a:t>profesionala</a:t>
            </a:r>
            <a:r>
              <a:rPr lang="en-US" sz="1800" b="1" i="0" u="none" strike="noStrike" baseline="0" dirty="0">
                <a:latin typeface="TrebuchetMS"/>
              </a:rPr>
              <a:t> </a:t>
            </a:r>
            <a:r>
              <a:rPr lang="en-US" sz="1800" b="1" i="0" u="none" strike="noStrike" baseline="0" dirty="0" err="1">
                <a:latin typeface="TrebuchetMS"/>
              </a:rPr>
              <a:t>pentru</a:t>
            </a:r>
            <a:r>
              <a:rPr lang="en-US" sz="1800" b="1" i="0" u="none" strike="noStrike" baseline="0" dirty="0">
                <a:latin typeface="TrebuchetMS"/>
              </a:rPr>
              <a:t> 		</a:t>
            </a:r>
            <a:r>
              <a:rPr lang="en-US" sz="1800" b="1" i="0" u="none" strike="noStrike" baseline="0" dirty="0" err="1">
                <a:latin typeface="TrebuchetMS"/>
              </a:rPr>
              <a:t>angajati</a:t>
            </a:r>
            <a:r>
              <a:rPr lang="en-US" sz="1800" b="1" i="0" u="none" strike="noStrike" baseline="0" dirty="0">
                <a:latin typeface="TrebuchetMS"/>
              </a:rPr>
              <a:t>, </a:t>
            </a:r>
            <a:r>
              <a:rPr lang="en-US" sz="1800" b="1" i="0" u="none" strike="noStrike" baseline="0" dirty="0" err="1">
                <a:latin typeface="TrebuchetMS"/>
              </a:rPr>
              <a:t>inclusiv</a:t>
            </a:r>
            <a:r>
              <a:rPr lang="en-US" sz="1800" b="1" i="0" u="none" strike="noStrike" baseline="0" dirty="0">
                <a:latin typeface="TrebuchetMS"/>
              </a:rPr>
              <a:t> </a:t>
            </a:r>
            <a:r>
              <a:rPr lang="en-US" sz="1800" b="1" i="0" u="none" strike="noStrike" baseline="0" dirty="0" err="1">
                <a:latin typeface="TrebuchetMS"/>
              </a:rPr>
              <a:t>persoane</a:t>
            </a:r>
            <a:r>
              <a:rPr lang="en-US" sz="1800" b="1" i="0" u="none" strike="noStrike" baseline="0" dirty="0">
                <a:latin typeface="TrebuchetMS"/>
              </a:rPr>
              <a:t> care </a:t>
            </a:r>
            <a:r>
              <a:rPr lang="en-US" sz="1800" b="1" i="0" u="none" strike="noStrike" baseline="0" dirty="0" err="1">
                <a:latin typeface="TrebuchetMS"/>
              </a:rPr>
              <a:t>ocupa</a:t>
            </a:r>
            <a:r>
              <a:rPr lang="en-US" sz="1800" b="1" i="0" u="none" strike="noStrike" baseline="0" dirty="0">
                <a:latin typeface="TrebuchetMS"/>
              </a:rPr>
              <a:t> </a:t>
            </a:r>
            <a:r>
              <a:rPr lang="en-US" sz="1800" b="1" i="0" u="none" strike="noStrike" baseline="0" dirty="0" err="1">
                <a:latin typeface="TrebuchetMS"/>
              </a:rPr>
              <a:t>pozitii</a:t>
            </a:r>
            <a:r>
              <a:rPr lang="en-US" sz="1800" b="1" i="0" u="none" strike="noStrike" baseline="0" dirty="0">
                <a:latin typeface="TrebuchetMS"/>
              </a:rPr>
              <a:t> de management</a:t>
            </a:r>
            <a:endParaRPr lang="en-US" b="1" dirty="0"/>
          </a:p>
        </p:txBody>
      </p:sp>
      <p:sp>
        <p:nvSpPr>
          <p:cNvPr id="3" name="TextBox 2">
            <a:extLst>
              <a:ext uri="{FF2B5EF4-FFF2-40B4-BE49-F238E27FC236}">
                <a16:creationId xmlns:a16="http://schemas.microsoft.com/office/drawing/2014/main" id="{41C6DA05-4FBF-55B4-7CD5-C43CB2D634C5}"/>
              </a:ext>
            </a:extLst>
          </p:cNvPr>
          <p:cNvSpPr txBox="1"/>
          <p:nvPr/>
        </p:nvSpPr>
        <p:spPr>
          <a:xfrm>
            <a:off x="2222090" y="2914302"/>
            <a:ext cx="9517626" cy="2862322"/>
          </a:xfrm>
          <a:prstGeom prst="rect">
            <a:avLst/>
          </a:prstGeom>
          <a:noFill/>
        </p:spPr>
        <p:txBody>
          <a:bodyPr wrap="square" rtlCol="0">
            <a:spAutoFit/>
          </a:bodyPr>
          <a:lstStyle/>
          <a:p>
            <a:r>
              <a:rPr lang="en-US" dirty="0" err="1"/>
              <a:t>Activitatea</a:t>
            </a:r>
            <a:r>
              <a:rPr lang="en-US" dirty="0"/>
              <a:t> are ca scop </a:t>
            </a:r>
            <a:r>
              <a:rPr lang="en-US" dirty="0" err="1"/>
              <a:t>organizarea</a:t>
            </a:r>
            <a:r>
              <a:rPr lang="en-US" dirty="0"/>
              <a:t> </a:t>
            </a:r>
            <a:r>
              <a:rPr lang="en-US" dirty="0" err="1"/>
              <a:t>și</a:t>
            </a:r>
            <a:r>
              <a:rPr lang="en-US" dirty="0"/>
              <a:t> </a:t>
            </a:r>
            <a:r>
              <a:rPr lang="en-US" dirty="0" err="1"/>
              <a:t>desfășurarea</a:t>
            </a:r>
            <a:r>
              <a:rPr lang="en-US" dirty="0"/>
              <a:t> </a:t>
            </a:r>
            <a:r>
              <a:rPr lang="en-US" dirty="0" err="1"/>
              <a:t>programelor</a:t>
            </a:r>
            <a:r>
              <a:rPr lang="en-US" dirty="0"/>
              <a:t> de </a:t>
            </a:r>
            <a:r>
              <a:rPr lang="en-US" dirty="0" err="1"/>
              <a:t>formare</a:t>
            </a:r>
            <a:r>
              <a:rPr lang="en-US" dirty="0"/>
              <a:t> </a:t>
            </a:r>
            <a:r>
              <a:rPr lang="en-US" dirty="0" err="1"/>
              <a:t>profesională</a:t>
            </a:r>
            <a:r>
              <a:rPr lang="en-US" dirty="0"/>
              <a:t> </a:t>
            </a:r>
            <a:r>
              <a:rPr lang="en-US" dirty="0" err="1"/>
              <a:t>pentru</a:t>
            </a:r>
            <a:r>
              <a:rPr lang="en-US" dirty="0"/>
              <a:t> 601 </a:t>
            </a:r>
            <a:r>
              <a:rPr lang="en-US" dirty="0" err="1"/>
              <a:t>persoane</a:t>
            </a:r>
            <a:r>
              <a:rPr lang="en-US" dirty="0"/>
              <a:t> cu </a:t>
            </a:r>
            <a:r>
              <a:rPr lang="en-US" dirty="0" err="1"/>
              <a:t>vârste</a:t>
            </a:r>
            <a:r>
              <a:rPr lang="en-US" dirty="0"/>
              <a:t> </a:t>
            </a:r>
            <a:r>
              <a:rPr lang="en-US" dirty="0" err="1"/>
              <a:t>între</a:t>
            </a:r>
            <a:r>
              <a:rPr lang="en-US" dirty="0"/>
              <a:t> 18 </a:t>
            </a:r>
            <a:r>
              <a:rPr lang="en-US" dirty="0" err="1"/>
              <a:t>și</a:t>
            </a:r>
            <a:r>
              <a:rPr lang="en-US" dirty="0"/>
              <a:t> 65 de ani, </a:t>
            </a:r>
            <a:r>
              <a:rPr lang="en-US" dirty="0" err="1"/>
              <a:t>angajate</a:t>
            </a:r>
            <a:r>
              <a:rPr lang="en-US" dirty="0"/>
              <a:t> cu contract individual de </a:t>
            </a:r>
            <a:r>
              <a:rPr lang="en-US" dirty="0" err="1"/>
              <a:t>muncă</a:t>
            </a:r>
            <a:r>
              <a:rPr lang="en-US" dirty="0"/>
              <a:t> (</a:t>
            </a:r>
            <a:r>
              <a:rPr lang="en-US" dirty="0" err="1"/>
              <a:t>normă</a:t>
            </a:r>
            <a:r>
              <a:rPr lang="en-US" dirty="0"/>
              <a:t> </a:t>
            </a:r>
            <a:r>
              <a:rPr lang="en-US" dirty="0" err="1"/>
              <a:t>întreagă</a:t>
            </a:r>
            <a:r>
              <a:rPr lang="en-US" dirty="0"/>
              <a:t> </a:t>
            </a:r>
            <a:r>
              <a:rPr lang="en-US" dirty="0" err="1"/>
              <a:t>sau</a:t>
            </a:r>
            <a:r>
              <a:rPr lang="en-US" dirty="0"/>
              <a:t> </a:t>
            </a:r>
            <a:r>
              <a:rPr lang="en-US" dirty="0" err="1"/>
              <a:t>parțială</a:t>
            </a:r>
            <a:r>
              <a:rPr lang="en-US" dirty="0"/>
              <a:t>), </a:t>
            </a:r>
            <a:r>
              <a:rPr lang="en-US" dirty="0" err="1"/>
              <a:t>inclusiv</a:t>
            </a:r>
            <a:r>
              <a:rPr lang="en-US" dirty="0"/>
              <a:t> </a:t>
            </a:r>
            <a:r>
              <a:rPr lang="en-US" dirty="0" err="1"/>
              <a:t>până</a:t>
            </a:r>
            <a:r>
              <a:rPr lang="en-US" dirty="0"/>
              <a:t> la 10% </a:t>
            </a:r>
            <a:r>
              <a:rPr lang="en-US" dirty="0" err="1"/>
              <a:t>dintre</a:t>
            </a:r>
            <a:r>
              <a:rPr lang="en-US" dirty="0"/>
              <a:t> </a:t>
            </a:r>
            <a:r>
              <a:rPr lang="en-US" dirty="0" err="1"/>
              <a:t>participanți</a:t>
            </a:r>
            <a:r>
              <a:rPr lang="en-US" dirty="0"/>
              <a:t> </a:t>
            </a:r>
            <a:r>
              <a:rPr lang="en-US" dirty="0" err="1"/>
              <a:t>în</a:t>
            </a:r>
            <a:r>
              <a:rPr lang="en-US" dirty="0"/>
              <a:t> </a:t>
            </a:r>
            <a:r>
              <a:rPr lang="en-US" dirty="0" err="1"/>
              <a:t>funcții</a:t>
            </a:r>
            <a:r>
              <a:rPr lang="en-US" dirty="0"/>
              <a:t> de management (maximum 60 de </a:t>
            </a:r>
            <a:r>
              <a:rPr lang="en-US" dirty="0" err="1"/>
              <a:t>persoane</a:t>
            </a:r>
            <a:r>
              <a:rPr lang="en-US" dirty="0"/>
              <a:t>), </a:t>
            </a:r>
            <a:r>
              <a:rPr lang="en-US" dirty="0" err="1"/>
              <a:t>provenind</a:t>
            </a:r>
            <a:r>
              <a:rPr lang="en-US" dirty="0"/>
              <a:t> din </a:t>
            </a:r>
            <a:r>
              <a:rPr lang="en-US" dirty="0" err="1"/>
              <a:t>întreprinderi</a:t>
            </a:r>
            <a:r>
              <a:rPr lang="en-US" dirty="0"/>
              <a:t> </a:t>
            </a:r>
            <a:r>
              <a:rPr lang="en-US" dirty="0" err="1"/>
              <a:t>publice</a:t>
            </a:r>
            <a:r>
              <a:rPr lang="en-US" dirty="0"/>
              <a:t> </a:t>
            </a:r>
            <a:r>
              <a:rPr lang="en-US" dirty="0" err="1"/>
              <a:t>și</a:t>
            </a:r>
            <a:r>
              <a:rPr lang="en-US" dirty="0"/>
              <a:t> private </a:t>
            </a:r>
            <a:r>
              <a:rPr lang="en-US" dirty="0" err="1"/>
              <a:t>și</a:t>
            </a:r>
            <a:r>
              <a:rPr lang="en-US" dirty="0"/>
              <a:t> </a:t>
            </a:r>
            <a:r>
              <a:rPr lang="en-US" dirty="0" err="1"/>
              <a:t>având</a:t>
            </a:r>
            <a:r>
              <a:rPr lang="en-US" dirty="0"/>
              <a:t> </a:t>
            </a:r>
            <a:r>
              <a:rPr lang="en-US" dirty="0" err="1"/>
              <a:t>domiciliul</a:t>
            </a:r>
            <a:r>
              <a:rPr lang="en-US" dirty="0"/>
              <a:t>/</a:t>
            </a:r>
            <a:r>
              <a:rPr lang="en-US" dirty="0" err="1"/>
              <a:t>reședința</a:t>
            </a:r>
            <a:r>
              <a:rPr lang="en-US" dirty="0"/>
              <a:t> </a:t>
            </a:r>
            <a:r>
              <a:rPr lang="en-US" dirty="0" err="1"/>
              <a:t>în</a:t>
            </a:r>
            <a:r>
              <a:rPr lang="en-US" dirty="0"/>
              <a:t> </a:t>
            </a:r>
            <a:r>
              <a:rPr lang="en-US" dirty="0" err="1"/>
              <a:t>regiunile</a:t>
            </a:r>
            <a:r>
              <a:rPr lang="en-US" dirty="0"/>
              <a:t> Sud-</a:t>
            </a:r>
            <a:r>
              <a:rPr lang="en-US" dirty="0" err="1"/>
              <a:t>Muntenia</a:t>
            </a:r>
            <a:r>
              <a:rPr lang="en-US" dirty="0"/>
              <a:t>, Sud-Vest </a:t>
            </a:r>
            <a:r>
              <a:rPr lang="en-US" dirty="0" err="1"/>
              <a:t>Oltenia</a:t>
            </a:r>
            <a:r>
              <a:rPr lang="en-US" dirty="0"/>
              <a:t>, </a:t>
            </a:r>
            <a:r>
              <a:rPr lang="en-US" dirty="0" err="1"/>
              <a:t>Centru</a:t>
            </a:r>
            <a:r>
              <a:rPr lang="en-US" dirty="0"/>
              <a:t>, Sud-Est, Nord-Vest, Nord-Est </a:t>
            </a:r>
            <a:r>
              <a:rPr lang="en-US" dirty="0" err="1"/>
              <a:t>și</a:t>
            </a:r>
            <a:r>
              <a:rPr lang="en-US" dirty="0"/>
              <a:t> Vest. </a:t>
            </a:r>
            <a:r>
              <a:rPr lang="en-US" dirty="0" err="1"/>
              <a:t>Organizarea</a:t>
            </a:r>
            <a:r>
              <a:rPr lang="en-US" dirty="0"/>
              <a:t> </a:t>
            </a:r>
            <a:r>
              <a:rPr lang="en-US" dirty="0" err="1"/>
              <a:t>și</a:t>
            </a:r>
            <a:r>
              <a:rPr lang="en-US" dirty="0"/>
              <a:t> </a:t>
            </a:r>
            <a:r>
              <a:rPr lang="en-US" dirty="0" err="1"/>
              <a:t>derularea</a:t>
            </a:r>
            <a:r>
              <a:rPr lang="en-US" dirty="0"/>
              <a:t> </a:t>
            </a:r>
            <a:r>
              <a:rPr lang="en-US" dirty="0" err="1"/>
              <a:t>acestor</a:t>
            </a:r>
            <a:r>
              <a:rPr lang="en-US" dirty="0"/>
              <a:t> </a:t>
            </a:r>
            <a:r>
              <a:rPr lang="en-US" dirty="0" err="1"/>
              <a:t>programe</a:t>
            </a:r>
            <a:r>
              <a:rPr lang="en-US" dirty="0"/>
              <a:t> de </a:t>
            </a:r>
            <a:r>
              <a:rPr lang="en-US" dirty="0" err="1"/>
              <a:t>formare</a:t>
            </a:r>
            <a:r>
              <a:rPr lang="en-US" dirty="0"/>
              <a:t> </a:t>
            </a:r>
            <a:r>
              <a:rPr lang="en-US" dirty="0" err="1"/>
              <a:t>continuă</a:t>
            </a:r>
            <a:r>
              <a:rPr lang="en-US" dirty="0"/>
              <a:t> </a:t>
            </a:r>
            <a:r>
              <a:rPr lang="en-US" dirty="0" err="1"/>
              <a:t>va</a:t>
            </a:r>
            <a:r>
              <a:rPr lang="en-US" dirty="0"/>
              <a:t> fi </a:t>
            </a:r>
            <a:r>
              <a:rPr lang="en-US" dirty="0" err="1"/>
              <a:t>responsabilitatea</a:t>
            </a:r>
            <a:r>
              <a:rPr lang="en-US" dirty="0"/>
              <a:t> </a:t>
            </a:r>
            <a:r>
              <a:rPr lang="en-US" dirty="0" err="1"/>
              <a:t>Solicitantului</a:t>
            </a:r>
            <a:r>
              <a:rPr lang="en-US" dirty="0"/>
              <a:t> </a:t>
            </a:r>
            <a:r>
              <a:rPr lang="en-US" dirty="0" err="1"/>
              <a:t>și</a:t>
            </a:r>
            <a:r>
              <a:rPr lang="en-US" dirty="0"/>
              <a:t> a </a:t>
            </a:r>
            <a:r>
              <a:rPr lang="en-US" dirty="0" err="1"/>
              <a:t>Partenerului</a:t>
            </a:r>
            <a:r>
              <a:rPr lang="en-US" dirty="0"/>
              <a:t>, </a:t>
            </a:r>
            <a:r>
              <a:rPr lang="en-US" dirty="0" err="1"/>
              <a:t>prin</a:t>
            </a:r>
            <a:r>
              <a:rPr lang="en-US" dirty="0"/>
              <a:t> </a:t>
            </a:r>
            <a:r>
              <a:rPr lang="en-US" dirty="0" err="1"/>
              <a:t>intermediul</a:t>
            </a:r>
            <a:r>
              <a:rPr lang="en-US" dirty="0"/>
              <a:t> a </a:t>
            </a:r>
            <a:r>
              <a:rPr lang="en-US" dirty="0" err="1"/>
              <a:t>doi</a:t>
            </a:r>
            <a:r>
              <a:rPr lang="en-US" dirty="0"/>
              <a:t> </a:t>
            </a:r>
            <a:r>
              <a:rPr lang="en-US" dirty="0" err="1"/>
              <a:t>Responsabili</a:t>
            </a:r>
            <a:r>
              <a:rPr lang="en-US" dirty="0"/>
              <a:t> de </a:t>
            </a:r>
            <a:r>
              <a:rPr lang="en-US" dirty="0" err="1"/>
              <a:t>formare</a:t>
            </a:r>
            <a:r>
              <a:rPr lang="en-US" dirty="0"/>
              <a:t>, care </a:t>
            </a:r>
            <a:r>
              <a:rPr lang="en-US" dirty="0" err="1"/>
              <a:t>vor</a:t>
            </a:r>
            <a:r>
              <a:rPr lang="en-US" dirty="0"/>
              <a:t> </a:t>
            </a:r>
            <a:r>
              <a:rPr lang="en-US" dirty="0" err="1"/>
              <a:t>asigura</a:t>
            </a:r>
            <a:r>
              <a:rPr lang="en-US" dirty="0"/>
              <a:t> </a:t>
            </a:r>
            <a:r>
              <a:rPr lang="en-US" dirty="0" err="1"/>
              <a:t>desfășurarea</a:t>
            </a:r>
            <a:r>
              <a:rPr lang="en-US" dirty="0"/>
              <a:t> </a:t>
            </a:r>
            <a:r>
              <a:rPr lang="en-US" dirty="0" err="1"/>
              <a:t>în</a:t>
            </a:r>
            <a:r>
              <a:rPr lang="en-US" dirty="0"/>
              <a:t> </a:t>
            </a:r>
            <a:r>
              <a:rPr lang="en-US" dirty="0" err="1"/>
              <a:t>condiții</a:t>
            </a:r>
            <a:r>
              <a:rPr lang="en-US" dirty="0"/>
              <a:t> optime a </a:t>
            </a:r>
            <a:r>
              <a:rPr lang="en-US" dirty="0" err="1"/>
              <a:t>activităților</a:t>
            </a:r>
            <a:r>
              <a:rPr lang="en-US" dirty="0"/>
              <a:t> </a:t>
            </a:r>
            <a:r>
              <a:rPr lang="en-US" dirty="0" err="1"/>
              <a:t>planificate</a:t>
            </a:r>
            <a:r>
              <a:rPr lang="en-US" dirty="0"/>
              <a:t>. </a:t>
            </a:r>
            <a:r>
              <a:rPr lang="en-US" dirty="0" err="1"/>
              <a:t>Vor</a:t>
            </a:r>
            <a:r>
              <a:rPr lang="en-US" dirty="0"/>
              <a:t> fi </a:t>
            </a:r>
            <a:r>
              <a:rPr lang="en-US" dirty="0" err="1"/>
              <a:t>puse</a:t>
            </a:r>
            <a:r>
              <a:rPr lang="en-US" dirty="0"/>
              <a:t> la </a:t>
            </a:r>
            <a:r>
              <a:rPr lang="en-US" dirty="0" err="1"/>
              <a:t>dispoziție</a:t>
            </a:r>
            <a:r>
              <a:rPr lang="en-US" dirty="0"/>
              <a:t> </a:t>
            </a:r>
            <a:r>
              <a:rPr lang="en-US" dirty="0" err="1"/>
              <a:t>toate</a:t>
            </a:r>
            <a:r>
              <a:rPr lang="en-US" dirty="0"/>
              <a:t> </a:t>
            </a:r>
            <a:r>
              <a:rPr lang="en-US" dirty="0" err="1"/>
              <a:t>resursele</a:t>
            </a:r>
            <a:r>
              <a:rPr lang="en-US" dirty="0"/>
              <a:t> </a:t>
            </a:r>
            <a:r>
              <a:rPr lang="en-US" dirty="0" err="1"/>
              <a:t>necesare</a:t>
            </a:r>
            <a:r>
              <a:rPr lang="en-US" dirty="0"/>
              <a:t>, </a:t>
            </a:r>
            <a:r>
              <a:rPr lang="en-US" dirty="0" err="1"/>
              <a:t>inclusiv</a:t>
            </a:r>
            <a:r>
              <a:rPr lang="en-US" dirty="0"/>
              <a:t> sala de curs, </a:t>
            </a:r>
            <a:r>
              <a:rPr lang="en-US" dirty="0" err="1"/>
              <a:t>materialele</a:t>
            </a:r>
            <a:r>
              <a:rPr lang="en-US" dirty="0"/>
              <a:t> </a:t>
            </a:r>
            <a:r>
              <a:rPr lang="en-US" dirty="0" err="1"/>
              <a:t>didactice</a:t>
            </a:r>
            <a:r>
              <a:rPr lang="en-US" dirty="0"/>
              <a:t>, </a:t>
            </a:r>
            <a:r>
              <a:rPr lang="en-US" dirty="0" err="1"/>
              <a:t>autorizațiile</a:t>
            </a:r>
            <a:r>
              <a:rPr lang="en-US" dirty="0"/>
              <a:t> </a:t>
            </a:r>
            <a:r>
              <a:rPr lang="en-US" dirty="0" err="1"/>
              <a:t>necesare</a:t>
            </a:r>
            <a:r>
              <a:rPr lang="en-US" dirty="0"/>
              <a:t>, </a:t>
            </a:r>
            <a:r>
              <a:rPr lang="en-US" dirty="0" err="1"/>
              <a:t>orarul</a:t>
            </a:r>
            <a:r>
              <a:rPr lang="en-US" dirty="0"/>
              <a:t> </a:t>
            </a:r>
            <a:r>
              <a:rPr lang="en-US" dirty="0" err="1"/>
              <a:t>activităților</a:t>
            </a:r>
            <a:r>
              <a:rPr lang="en-US" dirty="0"/>
              <a:t>, </a:t>
            </a:r>
            <a:r>
              <a:rPr lang="en-US" dirty="0" err="1"/>
              <a:t>formatorii</a:t>
            </a:r>
            <a:r>
              <a:rPr lang="en-US" dirty="0"/>
              <a:t>, </a:t>
            </a:r>
            <a:r>
              <a:rPr lang="en-US" dirty="0" err="1"/>
              <a:t>comisia</a:t>
            </a:r>
            <a:r>
              <a:rPr lang="en-US" dirty="0"/>
              <a:t> de </a:t>
            </a:r>
            <a:r>
              <a:rPr lang="en-US" dirty="0" err="1"/>
              <a:t>examinare</a:t>
            </a:r>
            <a:r>
              <a:rPr lang="en-US" dirty="0"/>
              <a:t> </a:t>
            </a:r>
            <a:r>
              <a:rPr lang="en-US" dirty="0" err="1"/>
              <a:t>și</a:t>
            </a:r>
            <a:r>
              <a:rPr lang="en-US" dirty="0"/>
              <a:t> </a:t>
            </a:r>
            <a:r>
              <a:rPr lang="en-US" dirty="0" err="1"/>
              <a:t>orice</a:t>
            </a:r>
            <a:r>
              <a:rPr lang="en-US" dirty="0"/>
              <a:t> </a:t>
            </a:r>
            <a:r>
              <a:rPr lang="en-US" dirty="0" err="1"/>
              <a:t>alte</a:t>
            </a:r>
            <a:r>
              <a:rPr lang="en-US" dirty="0"/>
              <a:t> </a:t>
            </a:r>
            <a:r>
              <a:rPr lang="en-US" dirty="0" err="1"/>
              <a:t>detalii</a:t>
            </a:r>
            <a:r>
              <a:rPr lang="en-US" dirty="0"/>
              <a:t> </a:t>
            </a:r>
            <a:r>
              <a:rPr lang="en-US" dirty="0" err="1"/>
              <a:t>necesare</a:t>
            </a:r>
            <a:endParaRPr lang="en-US" dirty="0"/>
          </a:p>
        </p:txBody>
      </p:sp>
    </p:spTree>
    <p:extLst>
      <p:ext uri="{BB962C8B-B14F-4D97-AF65-F5344CB8AC3E}">
        <p14:creationId xmlns:p14="http://schemas.microsoft.com/office/powerpoint/2010/main" val="1882807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423CB-67E1-BBB2-BD06-096DEBE04D50}"/>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B5766BAE-2971-3186-B6A4-BA34422983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29AD6712-0698-457C-E928-D4265F2488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01672CB4-FDD7-3358-2D93-745D26F111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A324BB62-802C-FE32-0C6D-A85D71D126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4E99AACA-BFF8-3492-3867-E51AA447BF1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68F0A0FB-B068-7F1E-BAE9-26F98047B6E1}"/>
              </a:ext>
            </a:extLst>
          </p:cNvPr>
          <p:cNvSpPr txBox="1"/>
          <p:nvPr/>
        </p:nvSpPr>
        <p:spPr>
          <a:xfrm>
            <a:off x="4503174" y="1026159"/>
            <a:ext cx="4945626" cy="523220"/>
          </a:xfrm>
          <a:prstGeom prst="rect">
            <a:avLst/>
          </a:prstGeom>
          <a:noFill/>
        </p:spPr>
        <p:txBody>
          <a:bodyPr wrap="square" rtlCol="0">
            <a:spAutoFit/>
          </a:bodyPr>
          <a:lstStyle/>
          <a:p>
            <a:r>
              <a:rPr lang="en-US" sz="2800" b="1" dirty="0">
                <a:latin typeface="Calibri" panose="020F0502020204030204" pitchFamily="34" charset="0"/>
                <a:ea typeface="Calibri" panose="020F0502020204030204" pitchFamily="34" charset="0"/>
                <a:cs typeface="Calibri" panose="020F0502020204030204" pitchFamily="34" charset="0"/>
              </a:rPr>
              <a:t>GRUPUL TINTA</a:t>
            </a:r>
          </a:p>
        </p:txBody>
      </p:sp>
      <p:sp>
        <p:nvSpPr>
          <p:cNvPr id="3" name="TextBox 2">
            <a:extLst>
              <a:ext uri="{FF2B5EF4-FFF2-40B4-BE49-F238E27FC236}">
                <a16:creationId xmlns:a16="http://schemas.microsoft.com/office/drawing/2014/main" id="{CBC7C01D-E9A8-A618-E208-13644BF908D3}"/>
              </a:ext>
            </a:extLst>
          </p:cNvPr>
          <p:cNvSpPr txBox="1"/>
          <p:nvPr/>
        </p:nvSpPr>
        <p:spPr>
          <a:xfrm>
            <a:off x="1769806" y="1949645"/>
            <a:ext cx="9655278" cy="3170099"/>
          </a:xfrm>
          <a:prstGeom prst="rect">
            <a:avLst/>
          </a:prstGeom>
          <a:noFill/>
        </p:spPr>
        <p:txBody>
          <a:bodyPr wrap="square" rtlCol="0">
            <a:spAutoFit/>
          </a:bodyPr>
          <a:lstStyle/>
          <a:p>
            <a:r>
              <a:rPr lang="en-US" dirty="0"/>
              <a:t>	</a:t>
            </a:r>
            <a:r>
              <a:rPr lang="en-US" sz="2000" dirty="0" err="1">
                <a:latin typeface="Calibri" panose="020F0502020204030204" pitchFamily="34" charset="0"/>
                <a:ea typeface="Calibri" panose="020F0502020204030204" pitchFamily="34" charset="0"/>
                <a:cs typeface="Calibri" panose="020F0502020204030204" pitchFamily="34" charset="0"/>
              </a:rPr>
              <a:t>Pentru</a:t>
            </a:r>
            <a:r>
              <a:rPr lang="en-US" sz="2000" dirty="0">
                <a:latin typeface="Calibri" panose="020F0502020204030204" pitchFamily="34" charset="0"/>
                <a:ea typeface="Calibri" panose="020F0502020204030204" pitchFamily="34" charset="0"/>
                <a:cs typeface="Calibri" panose="020F0502020204030204" pitchFamily="34" charset="0"/>
              </a:rPr>
              <a:t> a fi </a:t>
            </a:r>
            <a:r>
              <a:rPr lang="en-US" sz="2000" dirty="0" err="1">
                <a:latin typeface="Calibri" panose="020F0502020204030204" pitchFamily="34" charset="0"/>
                <a:ea typeface="Calibri" panose="020F0502020204030204" pitchFamily="34" charset="0"/>
                <a:cs typeface="Calibri" panose="020F0502020204030204" pitchFamily="34" charset="0"/>
              </a:rPr>
              <a:t>eligibile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persoanele</a:t>
            </a:r>
            <a:r>
              <a:rPr lang="en-US" sz="2000" dirty="0">
                <a:latin typeface="Calibri" panose="020F0502020204030204" pitchFamily="34" charset="0"/>
                <a:ea typeface="Calibri" panose="020F0502020204030204" pitchFamily="34" charset="0"/>
                <a:cs typeface="Calibri" panose="020F0502020204030204" pitchFamily="34" charset="0"/>
              </a:rPr>
              <a:t> din </a:t>
            </a:r>
            <a:r>
              <a:rPr lang="en-US" sz="2000" dirty="0" err="1">
                <a:latin typeface="Calibri" panose="020F0502020204030204" pitchFamily="34" charset="0"/>
                <a:ea typeface="Calibri" panose="020F0502020204030204" pitchFamily="34" charset="0"/>
                <a:cs typeface="Calibri" panose="020F0502020204030204" pitchFamily="34" charset="0"/>
              </a:rPr>
              <a:t>Grupul</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Țintă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trebuie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îndeplinească</a:t>
            </a:r>
            <a:r>
              <a:rPr lang="en-US" sz="2000" dirty="0">
                <a:latin typeface="Calibri" panose="020F0502020204030204" pitchFamily="34" charset="0"/>
                <a:ea typeface="Calibri" panose="020F0502020204030204" pitchFamily="34" charset="0"/>
                <a:cs typeface="Calibri" panose="020F0502020204030204" pitchFamily="34" charset="0"/>
              </a:rPr>
              <a:t>, la data </a:t>
            </a:r>
            <a:r>
              <a:rPr lang="en-US" sz="2000" dirty="0" err="1">
                <a:latin typeface="Calibri" panose="020F0502020204030204" pitchFamily="34" charset="0"/>
                <a:ea typeface="Calibri" panose="020F0502020204030204" pitchFamily="34" charset="0"/>
                <a:cs typeface="Calibri" panose="020F0502020204030204" pitchFamily="34" charset="0"/>
              </a:rPr>
              <a:t>intrării</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în</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operațiunile</a:t>
            </a:r>
            <a:r>
              <a:rPr lang="en-US" sz="2000" dirty="0">
                <a:latin typeface="Calibri" panose="020F0502020204030204" pitchFamily="34" charset="0"/>
                <a:ea typeface="Calibri" panose="020F0502020204030204" pitchFamily="34" charset="0"/>
                <a:cs typeface="Calibri" panose="020F0502020204030204" pitchFamily="34" charset="0"/>
              </a:rPr>
              <a:t> FSE+, </a:t>
            </a:r>
            <a:r>
              <a:rPr lang="en-US" sz="2000" dirty="0" err="1">
                <a:latin typeface="Calibri" panose="020F0502020204030204" pitchFamily="34" charset="0"/>
                <a:ea typeface="Calibri" panose="020F0502020204030204" pitchFamily="34" charset="0"/>
                <a:cs typeface="Calibri" panose="020F0502020204030204" pitchFamily="34" charset="0"/>
              </a:rPr>
              <a:t>următoarele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criterii</a:t>
            </a:r>
            <a:r>
              <a:rPr lang="en-US" sz="2000" dirty="0">
                <a:latin typeface="Calibri" panose="020F0502020204030204" pitchFamily="34" charset="0"/>
                <a:ea typeface="Calibri" panose="020F0502020204030204" pitchFamily="34" charset="0"/>
                <a:cs typeface="Calibri" panose="020F0502020204030204" pitchFamily="34" charset="0"/>
              </a:rPr>
              <a:t> cumulative: </a:t>
            </a: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aibă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domiciliul</a:t>
            </a:r>
            <a:r>
              <a:rPr lang="en-US" sz="2000" dirty="0">
                <a:latin typeface="Calibri" panose="020F0502020204030204" pitchFamily="34" charset="0"/>
                <a:ea typeface="Calibri" panose="020F0502020204030204" pitchFamily="34" charset="0"/>
                <a:cs typeface="Calibri" panose="020F0502020204030204" pitchFamily="34" charset="0"/>
              </a:rPr>
              <a:t>/</a:t>
            </a:r>
            <a:r>
              <a:rPr lang="en-US" sz="2000" dirty="0" err="1">
                <a:latin typeface="Calibri" panose="020F0502020204030204" pitchFamily="34" charset="0"/>
                <a:ea typeface="Calibri" panose="020F0502020204030204" pitchFamily="34" charset="0"/>
                <a:cs typeface="Calibri" panose="020F0502020204030204" pitchFamily="34" charset="0"/>
              </a:rPr>
              <a:t>reședința</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în</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regiunea</a:t>
            </a:r>
            <a:r>
              <a:rPr lang="en-US" sz="2000" dirty="0">
                <a:latin typeface="Calibri" panose="020F0502020204030204" pitchFamily="34" charset="0"/>
                <a:ea typeface="Calibri" panose="020F0502020204030204" pitchFamily="34" charset="0"/>
                <a:cs typeface="Calibri" panose="020F0502020204030204" pitchFamily="34" charset="0"/>
              </a:rPr>
              <a:t> de </a:t>
            </a:r>
            <a:r>
              <a:rPr lang="en-US" sz="2000" dirty="0" err="1">
                <a:latin typeface="Calibri" panose="020F0502020204030204" pitchFamily="34" charset="0"/>
                <a:ea typeface="Calibri" panose="020F0502020204030204" pitchFamily="34" charset="0"/>
                <a:cs typeface="Calibri" panose="020F0502020204030204" pitchFamily="34" charset="0"/>
              </a:rPr>
              <a:t>implementare</a:t>
            </a:r>
            <a:r>
              <a:rPr lang="en-US" sz="2000" dirty="0">
                <a:latin typeface="Calibri" panose="020F0502020204030204" pitchFamily="34" charset="0"/>
                <a:ea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fie </a:t>
            </a:r>
            <a:r>
              <a:rPr lang="en-US" sz="2000" dirty="0" err="1">
                <a:latin typeface="Calibri" panose="020F0502020204030204" pitchFamily="34" charset="0"/>
                <a:ea typeface="Calibri" panose="020F0502020204030204" pitchFamily="34" charset="0"/>
                <a:cs typeface="Calibri" panose="020F0502020204030204" pitchFamily="34" charset="0"/>
              </a:rPr>
              <a:t>angajate</a:t>
            </a:r>
            <a:r>
              <a:rPr lang="en-US" sz="2000" dirty="0">
                <a:latin typeface="Calibri" panose="020F0502020204030204" pitchFamily="34" charset="0"/>
                <a:ea typeface="Calibri" panose="020F0502020204030204" pitchFamily="34" charset="0"/>
                <a:cs typeface="Calibri" panose="020F0502020204030204" pitchFamily="34" charset="0"/>
              </a:rPr>
              <a:t> cu contract individual de </a:t>
            </a:r>
            <a:r>
              <a:rPr lang="en-US" sz="2000" dirty="0" err="1">
                <a:latin typeface="Calibri" panose="020F0502020204030204" pitchFamily="34" charset="0"/>
                <a:ea typeface="Calibri" panose="020F0502020204030204" pitchFamily="34" charset="0"/>
                <a:cs typeface="Calibri" panose="020F0502020204030204" pitchFamily="34" charset="0"/>
              </a:rPr>
              <a:t>muncă</a:t>
            </a:r>
            <a:r>
              <a:rPr lang="en-US" sz="2000" dirty="0">
                <a:latin typeface="Calibri" panose="020F0502020204030204" pitchFamily="34" charset="0"/>
                <a:ea typeface="Calibri" panose="020F0502020204030204" pitchFamily="34" charset="0"/>
                <a:cs typeface="Calibri" panose="020F0502020204030204" pitchFamily="34" charset="0"/>
              </a:rPr>
              <a:t>, </a:t>
            </a: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aibă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vârsta</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cuprinsă</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între</a:t>
            </a:r>
            <a:r>
              <a:rPr lang="en-US" sz="2000" dirty="0">
                <a:latin typeface="Calibri" panose="020F0502020204030204" pitchFamily="34" charset="0"/>
                <a:ea typeface="Calibri" panose="020F0502020204030204" pitchFamily="34" charset="0"/>
                <a:cs typeface="Calibri" panose="020F0502020204030204" pitchFamily="34" charset="0"/>
              </a:rPr>
              <a:t> 18 </a:t>
            </a:r>
            <a:r>
              <a:rPr lang="en-US" sz="2000" dirty="0" err="1">
                <a:latin typeface="Calibri" panose="020F0502020204030204" pitchFamily="34" charset="0"/>
                <a:ea typeface="Calibri" panose="020F0502020204030204" pitchFamily="34" charset="0"/>
                <a:cs typeface="Calibri" panose="020F0502020204030204" pitchFamily="34" charset="0"/>
              </a:rPr>
              <a:t>și</a:t>
            </a:r>
            <a:r>
              <a:rPr lang="en-US" sz="2000" dirty="0">
                <a:latin typeface="Calibri" panose="020F0502020204030204" pitchFamily="34" charset="0"/>
                <a:ea typeface="Calibri" panose="020F0502020204030204" pitchFamily="34" charset="0"/>
                <a:cs typeface="Calibri" panose="020F0502020204030204" pitchFamily="34" charset="0"/>
              </a:rPr>
              <a:t> 65 de ani, </a:t>
            </a: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nu fie </a:t>
            </a:r>
            <a:r>
              <a:rPr lang="en-US" sz="2000" dirty="0" err="1">
                <a:latin typeface="Calibri" panose="020F0502020204030204" pitchFamily="34" charset="0"/>
                <a:ea typeface="Calibri" panose="020F0502020204030204" pitchFamily="34" charset="0"/>
                <a:cs typeface="Calibri" panose="020F0502020204030204" pitchFamily="34" charset="0"/>
              </a:rPr>
              <a:t>persoane</a:t>
            </a:r>
            <a:r>
              <a:rPr lang="en-US" sz="2000" dirty="0">
                <a:latin typeface="Calibri" panose="020F0502020204030204" pitchFamily="34" charset="0"/>
                <a:ea typeface="Calibri" panose="020F0502020204030204" pitchFamily="34" charset="0"/>
                <a:cs typeface="Calibri" panose="020F0502020204030204" pitchFamily="34" charset="0"/>
              </a:rPr>
              <a:t> cu </a:t>
            </a:r>
            <a:r>
              <a:rPr lang="en-US" sz="2000" dirty="0" err="1">
                <a:latin typeface="Calibri" panose="020F0502020204030204" pitchFamily="34" charset="0"/>
                <a:ea typeface="Calibri" panose="020F0502020204030204" pitchFamily="34" charset="0"/>
                <a:cs typeface="Calibri" panose="020F0502020204030204" pitchFamily="34" charset="0"/>
              </a:rPr>
              <a:t>nivel</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scăzut</a:t>
            </a:r>
            <a:r>
              <a:rPr lang="en-US" sz="2000" dirty="0">
                <a:latin typeface="Calibri" panose="020F0502020204030204" pitchFamily="34" charset="0"/>
                <a:ea typeface="Calibri" panose="020F0502020204030204" pitchFamily="34" charset="0"/>
                <a:cs typeface="Calibri" panose="020F0502020204030204" pitchFamily="34" charset="0"/>
              </a:rPr>
              <a:t> de </a:t>
            </a:r>
            <a:r>
              <a:rPr lang="en-US" sz="2000" dirty="0" err="1">
                <a:latin typeface="Calibri" panose="020F0502020204030204" pitchFamily="34" charset="0"/>
                <a:ea typeface="Calibri" panose="020F0502020204030204" pitchFamily="34" charset="0"/>
                <a:cs typeface="Calibri" panose="020F0502020204030204" pitchFamily="34" charset="0"/>
              </a:rPr>
              <a:t>calificare</a:t>
            </a:r>
            <a:r>
              <a:rPr lang="en-US" sz="2000" dirty="0">
                <a:latin typeface="Calibri" panose="020F0502020204030204" pitchFamily="34" charset="0"/>
                <a:ea typeface="Calibri" panose="020F0502020204030204" pitchFamily="34" charset="0"/>
                <a:cs typeface="Calibri" panose="020F0502020204030204" pitchFamily="34" charset="0"/>
              </a:rPr>
              <a:t> (ISCED 0-2), </a:t>
            </a: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sau</a:t>
            </a:r>
            <a:r>
              <a:rPr lang="en-US" sz="2000" dirty="0">
                <a:latin typeface="Calibri" panose="020F0502020204030204" pitchFamily="34" charset="0"/>
                <a:ea typeface="Calibri" panose="020F0502020204030204" pitchFamily="34" charset="0"/>
                <a:cs typeface="Calibri" panose="020F0502020204030204" pitchFamily="34" charset="0"/>
              </a:rPr>
              <a:t> care are </a:t>
            </a:r>
            <a:r>
              <a:rPr lang="en-US" sz="2000" dirty="0" err="1">
                <a:latin typeface="Calibri" panose="020F0502020204030204" pitchFamily="34" charset="0"/>
                <a:ea typeface="Calibri" panose="020F0502020204030204" pitchFamily="34" charset="0"/>
                <a:cs typeface="Calibri" panose="020F0502020204030204" pitchFamily="34" charset="0"/>
              </a:rPr>
              <a:t>studii</a:t>
            </a:r>
            <a:r>
              <a:rPr lang="en-US" sz="2000" dirty="0">
                <a:latin typeface="Calibri" panose="020F0502020204030204" pitchFamily="34" charset="0"/>
                <a:ea typeface="Calibri" panose="020F0502020204030204" pitchFamily="34" charset="0"/>
                <a:cs typeface="Calibri" panose="020F0502020204030204" pitchFamily="34" charset="0"/>
              </a:rPr>
              <a:t> de </a:t>
            </a:r>
            <a:r>
              <a:rPr lang="en-US" sz="2000" dirty="0" err="1">
                <a:latin typeface="Calibri" panose="020F0502020204030204" pitchFamily="34" charset="0"/>
                <a:ea typeface="Calibri" panose="020F0502020204030204" pitchFamily="34" charset="0"/>
                <a:cs typeface="Calibri" panose="020F0502020204030204" pitchFamily="34" charset="0"/>
              </a:rPr>
              <a:t>nivelul</a:t>
            </a:r>
            <a:r>
              <a:rPr lang="en-US" sz="2000" dirty="0">
                <a:latin typeface="Calibri" panose="020F0502020204030204" pitchFamily="34" charset="0"/>
                <a:ea typeface="Calibri" panose="020F0502020204030204" pitchFamily="34" charset="0"/>
                <a:cs typeface="Calibri" panose="020F0502020204030204" pitchFamily="34" charset="0"/>
              </a:rPr>
              <a:t> ISCED 3 </a:t>
            </a:r>
            <a:r>
              <a:rPr lang="en-US" sz="2000" dirty="0" err="1">
                <a:latin typeface="Calibri" panose="020F0502020204030204" pitchFamily="34" charset="0"/>
                <a:ea typeface="Calibri" panose="020F0502020204030204" pitchFamily="34" charset="0"/>
                <a:cs typeface="Calibri" panose="020F0502020204030204" pitchFamily="34" charset="0"/>
              </a:rPr>
              <a:t>dar</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acestea</a:t>
            </a:r>
            <a:r>
              <a:rPr lang="en-US" sz="2000" dirty="0">
                <a:latin typeface="Calibri" panose="020F0502020204030204" pitchFamily="34" charset="0"/>
                <a:ea typeface="Calibri" panose="020F0502020204030204" pitchFamily="34" charset="0"/>
                <a:cs typeface="Calibri" panose="020F0502020204030204" pitchFamily="34" charset="0"/>
              </a:rPr>
              <a:t> nu </a:t>
            </a:r>
            <a:r>
              <a:rPr lang="en-US" sz="2000" dirty="0" err="1">
                <a:latin typeface="Calibri" panose="020F0502020204030204" pitchFamily="34" charset="0"/>
                <a:ea typeface="Calibri" panose="020F0502020204030204" pitchFamily="34" charset="0"/>
                <a:cs typeface="Calibri" panose="020F0502020204030204" pitchFamily="34" charset="0"/>
              </a:rPr>
              <a:t>mai</a:t>
            </a:r>
            <a:r>
              <a:rPr lang="en-US" sz="2000" dirty="0">
                <a:latin typeface="Calibri" panose="020F0502020204030204" pitchFamily="34" charset="0"/>
                <a:ea typeface="Calibri" panose="020F0502020204030204" pitchFamily="34" charset="0"/>
                <a:cs typeface="Calibri" panose="020F0502020204030204" pitchFamily="34" charset="0"/>
              </a:rPr>
              <a:t> sunt </a:t>
            </a:r>
            <a:r>
              <a:rPr lang="en-US" sz="2000" dirty="0" err="1">
                <a:latin typeface="Calibri" panose="020F0502020204030204" pitchFamily="34" charset="0"/>
                <a:ea typeface="Calibri" panose="020F0502020204030204" pitchFamily="34" charset="0"/>
                <a:cs typeface="Calibri" panose="020F0502020204030204" pitchFamily="34" charset="0"/>
              </a:rPr>
              <a:t>cerute</a:t>
            </a:r>
            <a:r>
              <a:rPr lang="en-US" sz="2000" dirty="0">
                <a:latin typeface="Calibri" panose="020F0502020204030204" pitchFamily="34" charset="0"/>
                <a:ea typeface="Calibri" panose="020F0502020204030204" pitchFamily="34" charset="0"/>
                <a:cs typeface="Calibri" panose="020F0502020204030204" pitchFamily="34" charset="0"/>
              </a:rPr>
              <a:t> de </a:t>
            </a:r>
            <a:r>
              <a:rPr lang="en-US" sz="2000" dirty="0" err="1">
                <a:latin typeface="Calibri" panose="020F0502020204030204" pitchFamily="34" charset="0"/>
                <a:ea typeface="Calibri" panose="020F0502020204030204" pitchFamily="34" charset="0"/>
                <a:cs typeface="Calibri" panose="020F0502020204030204" pitchFamily="34" charset="0"/>
              </a:rPr>
              <a:t>piața</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muncii</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sau</a:t>
            </a:r>
            <a:r>
              <a:rPr lang="en-US" sz="2000" dirty="0">
                <a:latin typeface="Calibri" panose="020F0502020204030204" pitchFamily="34" charset="0"/>
                <a:ea typeface="Calibri" panose="020F0502020204030204" pitchFamily="34" charset="0"/>
                <a:cs typeface="Calibri" panose="020F0502020204030204" pitchFamily="34" charset="0"/>
              </a:rPr>
              <a:t> are o </a:t>
            </a:r>
            <a:r>
              <a:rPr lang="en-US" sz="2000" dirty="0" err="1">
                <a:latin typeface="Calibri" panose="020F0502020204030204" pitchFamily="34" charset="0"/>
                <a:ea typeface="Calibri" panose="020F0502020204030204" pitchFamily="34" charset="0"/>
                <a:cs typeface="Calibri" panose="020F0502020204030204" pitchFamily="34" charset="0"/>
              </a:rPr>
              <a:t>ocupație</a:t>
            </a:r>
            <a:r>
              <a:rPr lang="en-US" sz="2000" dirty="0">
                <a:latin typeface="Calibri" panose="020F0502020204030204" pitchFamily="34" charset="0"/>
                <a:ea typeface="Calibri" panose="020F0502020204030204" pitchFamily="34" charset="0"/>
                <a:cs typeface="Calibri" panose="020F0502020204030204" pitchFamily="34" charset="0"/>
              </a:rPr>
              <a:t> din </a:t>
            </a:r>
            <a:r>
              <a:rPr lang="en-US" sz="2000" dirty="0" err="1">
                <a:latin typeface="Calibri" panose="020F0502020204030204" pitchFamily="34" charset="0"/>
                <a:ea typeface="Calibri" panose="020F0502020204030204" pitchFamily="34" charset="0"/>
                <a:cs typeface="Calibri" panose="020F0502020204030204" pitchFamily="34" charset="0"/>
              </a:rPr>
              <a:t>grupa</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majoră</a:t>
            </a:r>
            <a:r>
              <a:rPr lang="en-US" sz="2000" dirty="0">
                <a:latin typeface="Calibri" panose="020F0502020204030204" pitchFamily="34" charset="0"/>
                <a:ea typeface="Calibri" panose="020F0502020204030204" pitchFamily="34" charset="0"/>
                <a:cs typeface="Calibri" panose="020F0502020204030204" pitchFamily="34" charset="0"/>
              </a:rPr>
              <a:t> 9 cf. COR – </a:t>
            </a:r>
            <a:r>
              <a:rPr lang="en-US" sz="2000" dirty="0" err="1">
                <a:latin typeface="Calibri" panose="020F0502020204030204" pitchFamily="34" charset="0"/>
                <a:ea typeface="Calibri" panose="020F0502020204030204" pitchFamily="34" charset="0"/>
                <a:cs typeface="Calibri" panose="020F0502020204030204" pitchFamily="34" charset="0"/>
              </a:rPr>
              <a:t>Muncitori</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Necalificați</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sau</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alte</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ocupații</a:t>
            </a:r>
            <a:r>
              <a:rPr lang="en-US" sz="2000" dirty="0">
                <a:latin typeface="Calibri" panose="020F0502020204030204" pitchFamily="34" charset="0"/>
                <a:ea typeface="Calibri" panose="020F0502020204030204" pitchFamily="34" charset="0"/>
                <a:cs typeface="Calibri" panose="020F0502020204030204" pitchFamily="34" charset="0"/>
              </a:rPr>
              <a:t> precum personal </a:t>
            </a:r>
            <a:r>
              <a:rPr lang="en-US" sz="2000" dirty="0" err="1">
                <a:latin typeface="Calibri" panose="020F0502020204030204" pitchFamily="34" charset="0"/>
                <a:ea typeface="Calibri" panose="020F0502020204030204" pitchFamily="34" charset="0"/>
                <a:cs typeface="Calibri" panose="020F0502020204030204" pitchFamily="34" charset="0"/>
              </a:rPr>
              <a:t>casnic</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pentru</a:t>
            </a:r>
            <a:r>
              <a:rPr lang="en-US" sz="2000" dirty="0">
                <a:latin typeface="Calibri" panose="020F0502020204030204" pitchFamily="34" charset="0"/>
                <a:ea typeface="Calibri" panose="020F0502020204030204" pitchFamily="34" charset="0"/>
                <a:cs typeface="Calibri" panose="020F0502020204030204" pitchFamily="34" charset="0"/>
              </a:rPr>
              <a:t> </a:t>
            </a:r>
            <a:r>
              <a:rPr lang="en-US" sz="2000" dirty="0" err="1">
                <a:latin typeface="Calibri" panose="020F0502020204030204" pitchFamily="34" charset="0"/>
                <a:ea typeface="Calibri" panose="020F0502020204030204" pitchFamily="34" charset="0"/>
                <a:cs typeface="Calibri" panose="020F0502020204030204" pitchFamily="34" charset="0"/>
              </a:rPr>
              <a:t>îngrijire</a:t>
            </a:r>
            <a:endParaRPr lang="en-US" sz="20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err="1">
                <a:latin typeface="Calibri" panose="020F0502020204030204" pitchFamily="34" charset="0"/>
                <a:ea typeface="Calibri" panose="020F0502020204030204" pitchFamily="34" charset="0"/>
                <a:cs typeface="Calibri" panose="020F0502020204030204" pitchFamily="34" charset="0"/>
              </a:rPr>
              <a:t>să</a:t>
            </a:r>
            <a:r>
              <a:rPr lang="en-US" sz="2000" dirty="0">
                <a:latin typeface="Calibri" panose="020F0502020204030204" pitchFamily="34" charset="0"/>
                <a:ea typeface="Calibri" panose="020F0502020204030204" pitchFamily="34" charset="0"/>
                <a:cs typeface="Calibri" panose="020F0502020204030204" pitchFamily="34" charset="0"/>
              </a:rPr>
              <a:t> nu fie </a:t>
            </a:r>
            <a:r>
              <a:rPr lang="en-US" sz="2000" dirty="0" err="1">
                <a:latin typeface="Calibri" panose="020F0502020204030204" pitchFamily="34" charset="0"/>
                <a:ea typeface="Calibri" panose="020F0502020204030204" pitchFamily="34" charset="0"/>
                <a:cs typeface="Calibri" panose="020F0502020204030204" pitchFamily="34" charset="0"/>
              </a:rPr>
              <a:t>angajate</a:t>
            </a:r>
            <a:r>
              <a:rPr lang="en-US" sz="2000" dirty="0">
                <a:latin typeface="Calibri" panose="020F0502020204030204" pitchFamily="34" charset="0"/>
                <a:ea typeface="Calibri" panose="020F0502020204030204" pitchFamily="34" charset="0"/>
                <a:cs typeface="Calibri" panose="020F0502020204030204" pitchFamily="34" charset="0"/>
              </a:rPr>
              <a:t> la Solicitant </a:t>
            </a:r>
            <a:r>
              <a:rPr lang="en-US" sz="2000" dirty="0" err="1">
                <a:latin typeface="Calibri" panose="020F0502020204030204" pitchFamily="34" charset="0"/>
                <a:ea typeface="Calibri" panose="020F0502020204030204" pitchFamily="34" charset="0"/>
                <a:cs typeface="Calibri" panose="020F0502020204030204" pitchFamily="34" charset="0"/>
              </a:rPr>
              <a:t>sau</a:t>
            </a:r>
            <a:r>
              <a:rPr lang="en-US" sz="2000" dirty="0">
                <a:latin typeface="Calibri" panose="020F0502020204030204" pitchFamily="34" charset="0"/>
                <a:ea typeface="Calibri" panose="020F0502020204030204" pitchFamily="34" charset="0"/>
                <a:cs typeface="Calibri" panose="020F0502020204030204" pitchFamily="34" charset="0"/>
              </a:rPr>
              <a:t> la </a:t>
            </a:r>
            <a:r>
              <a:rPr lang="en-US" sz="2000" dirty="0" err="1">
                <a:latin typeface="Calibri" panose="020F0502020204030204" pitchFamily="34" charset="0"/>
                <a:ea typeface="Calibri" panose="020F0502020204030204" pitchFamily="34" charset="0"/>
                <a:cs typeface="Calibri" panose="020F0502020204030204" pitchFamily="34" charset="0"/>
              </a:rPr>
              <a:t>Partenerul</a:t>
            </a:r>
            <a:r>
              <a:rPr lang="en-US" sz="2000" dirty="0">
                <a:latin typeface="Calibri" panose="020F0502020204030204" pitchFamily="34" charset="0"/>
                <a:ea typeface="Calibri" panose="020F0502020204030204" pitchFamily="34" charset="0"/>
                <a:cs typeface="Calibri" panose="020F0502020204030204" pitchFamily="34" charset="0"/>
              </a:rPr>
              <a:t> 1.</a:t>
            </a:r>
          </a:p>
        </p:txBody>
      </p:sp>
    </p:spTree>
    <p:extLst>
      <p:ext uri="{BB962C8B-B14F-4D97-AF65-F5344CB8AC3E}">
        <p14:creationId xmlns:p14="http://schemas.microsoft.com/office/powerpoint/2010/main" val="222496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48ADC-550A-BB38-B09A-5D62AE53DC2C}"/>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39F5F318-1BA7-B478-7247-E7EBCB136E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0001B10E-D9A5-F831-4E4A-DAC637E542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6A85F119-3029-2F36-BEC1-79F2A106F3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0668EA2D-3B87-A61F-7BAB-8B1C307B50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E22B2103-0532-4B28-F5D8-D679C77F4B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6" name="TextBox 5">
            <a:extLst>
              <a:ext uri="{FF2B5EF4-FFF2-40B4-BE49-F238E27FC236}">
                <a16:creationId xmlns:a16="http://schemas.microsoft.com/office/drawing/2014/main" id="{50105086-77B3-D008-5A96-7430A3F7176A}"/>
              </a:ext>
            </a:extLst>
          </p:cNvPr>
          <p:cNvSpPr txBox="1"/>
          <p:nvPr/>
        </p:nvSpPr>
        <p:spPr>
          <a:xfrm>
            <a:off x="2445040" y="1132701"/>
            <a:ext cx="6597445" cy="523220"/>
          </a:xfrm>
          <a:prstGeom prst="rect">
            <a:avLst/>
          </a:prstGeom>
          <a:noFill/>
        </p:spPr>
        <p:txBody>
          <a:bodyPr wrap="square" rtlCol="0">
            <a:spAutoFit/>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REZULTATE</a:t>
            </a:r>
          </a:p>
        </p:txBody>
      </p:sp>
      <p:sp>
        <p:nvSpPr>
          <p:cNvPr id="2" name="TextBox 1">
            <a:extLst>
              <a:ext uri="{FF2B5EF4-FFF2-40B4-BE49-F238E27FC236}">
                <a16:creationId xmlns:a16="http://schemas.microsoft.com/office/drawing/2014/main" id="{C0EB47C2-7D80-E4E0-9AFB-6723F82CE238}"/>
              </a:ext>
            </a:extLst>
          </p:cNvPr>
          <p:cNvSpPr txBox="1"/>
          <p:nvPr/>
        </p:nvSpPr>
        <p:spPr>
          <a:xfrm>
            <a:off x="1631434" y="1715744"/>
            <a:ext cx="9478297" cy="2862322"/>
          </a:xfrm>
          <a:prstGeom prst="rect">
            <a:avLst/>
          </a:prstGeom>
          <a:noFill/>
        </p:spPr>
        <p:txBody>
          <a:bodyPr wrap="square" rtlCol="0">
            <a:spAutoFit/>
          </a:bodyPr>
          <a:lstStyle/>
          <a:p>
            <a:pPr marL="285750" indent="-285750">
              <a:buFont typeface="Arial" panose="020B0604020202020204" pitchFamily="34" charset="0"/>
              <a:buChar char="•"/>
            </a:pPr>
            <a:r>
              <a:rPr lang="en-US" sz="1800" b="0" i="0" u="none" strike="noStrike" baseline="0" dirty="0">
                <a:latin typeface="TrebuchetMS"/>
              </a:rPr>
              <a:t>20 </a:t>
            </a:r>
            <a:r>
              <a:rPr lang="en-US" sz="1800" b="0" i="0" u="none" strike="noStrike" baseline="0" dirty="0" err="1">
                <a:latin typeface="TrebuchetMS"/>
              </a:rPr>
              <a:t>grupe</a:t>
            </a:r>
            <a:r>
              <a:rPr lang="en-US" sz="1800" b="0" i="0" u="none" strike="noStrike" baseline="0" dirty="0">
                <a:latin typeface="TrebuchetMS"/>
              </a:rPr>
              <a:t> de workshop </a:t>
            </a:r>
            <a:r>
              <a:rPr lang="en-US" sz="1800" b="0" i="0" u="none" strike="noStrike" baseline="0" dirty="0" err="1">
                <a:latin typeface="TrebuchetMS"/>
              </a:rPr>
              <a:t>Locuri</a:t>
            </a:r>
            <a:r>
              <a:rPr lang="en-US" sz="1800" b="0" i="0" u="none" strike="noStrike" baseline="0" dirty="0">
                <a:latin typeface="TrebuchetMS"/>
              </a:rPr>
              <a:t> de </a:t>
            </a:r>
            <a:r>
              <a:rPr lang="en-US" sz="1800" b="0" i="0" u="none" strike="noStrike" baseline="0" dirty="0" err="1">
                <a:latin typeface="TrebuchetMS"/>
              </a:rPr>
              <a:t>munca</a:t>
            </a:r>
            <a:r>
              <a:rPr lang="en-US" sz="1800" b="0" i="0" u="none" strike="noStrike" baseline="0" dirty="0">
                <a:latin typeface="TrebuchetMS"/>
              </a:rPr>
              <a:t> </a:t>
            </a:r>
            <a:r>
              <a:rPr lang="en-US" sz="1800" b="0" i="0" u="none" strike="noStrike" baseline="0" dirty="0" err="1">
                <a:latin typeface="TrebuchetMS"/>
              </a:rPr>
              <a:t>verzi</a:t>
            </a:r>
            <a:endParaRPr lang="en-US" dirty="0">
              <a:latin typeface="TrebuchetMS"/>
            </a:endParaRPr>
          </a:p>
          <a:p>
            <a:pPr marL="285750" indent="-285750" algn="l">
              <a:buFont typeface="Arial" panose="020B0604020202020204" pitchFamily="34" charset="0"/>
              <a:buChar char="•"/>
            </a:pPr>
            <a:r>
              <a:rPr lang="it-IT" sz="1800" b="0" i="0" u="none" strike="noStrike" baseline="0" dirty="0">
                <a:latin typeface="TrebuchetMS"/>
              </a:rPr>
              <a:t>601 persoane care participa la un modul de prezentare dezvoltare durabila si economie verde</a:t>
            </a:r>
          </a:p>
          <a:p>
            <a:pPr marL="285750" indent="-285750" algn="l">
              <a:buFont typeface="Arial" panose="020B0604020202020204" pitchFamily="34" charset="0"/>
              <a:buChar char="•"/>
            </a:pPr>
            <a:r>
              <a:rPr lang="en-US" sz="1800" b="0" i="0" u="none" strike="noStrike" baseline="0" dirty="0">
                <a:latin typeface="TrebuchetMS"/>
              </a:rPr>
              <a:t>150 </a:t>
            </a:r>
            <a:r>
              <a:rPr lang="en-US" sz="1800" b="0" i="0" u="none" strike="noStrike" baseline="0" dirty="0" err="1">
                <a:latin typeface="TrebuchetMS"/>
              </a:rPr>
              <a:t>persoane</a:t>
            </a:r>
            <a:r>
              <a:rPr lang="en-US" sz="1800" b="0" i="0" u="none" strike="noStrike" baseline="0" dirty="0">
                <a:latin typeface="TrebuchetMS"/>
              </a:rPr>
              <a:t> (31.19%) care </a:t>
            </a:r>
            <a:r>
              <a:rPr lang="en-US" sz="1800" b="0" i="0" u="none" strike="noStrike" baseline="0" dirty="0" err="1">
                <a:latin typeface="TrebuchetMS"/>
              </a:rPr>
              <a:t>obtin</a:t>
            </a:r>
            <a:r>
              <a:rPr lang="en-US" sz="1800" b="0" i="0" u="none" strike="noStrike" baseline="0" dirty="0">
                <a:latin typeface="TrebuchetMS"/>
              </a:rPr>
              <a:t> un </a:t>
            </a:r>
            <a:r>
              <a:rPr lang="en-US" sz="1800" b="0" i="0" u="none" strike="noStrike" baseline="0" dirty="0" err="1">
                <a:latin typeface="TrebuchetMS"/>
              </a:rPr>
              <a:t>certificat</a:t>
            </a:r>
            <a:r>
              <a:rPr lang="en-US" sz="1800" b="0" i="0" u="none" strike="noStrike" baseline="0" dirty="0">
                <a:latin typeface="TrebuchetMS"/>
              </a:rPr>
              <a:t> de </a:t>
            </a:r>
            <a:r>
              <a:rPr lang="en-US" sz="1800" b="0" i="0" u="none" strike="noStrike" baseline="0" dirty="0" err="1">
                <a:latin typeface="TrebuchetMS"/>
              </a:rPr>
              <a:t>calificare</a:t>
            </a:r>
            <a:endParaRPr lang="it-IT" dirty="0">
              <a:latin typeface="TrebuchetMS"/>
            </a:endParaRPr>
          </a:p>
          <a:p>
            <a:pPr marL="285750" indent="-285750" algn="l">
              <a:buFont typeface="Arial" panose="020B0604020202020204" pitchFamily="34" charset="0"/>
              <a:buChar char="•"/>
            </a:pPr>
            <a:r>
              <a:rPr lang="it-IT" sz="1800" b="0" i="0" u="none" strike="noStrike" baseline="0" dirty="0">
                <a:latin typeface="TrebuchetMS"/>
              </a:rPr>
              <a:t>481 persoane (80.03%) vor dobandi o certificare la </a:t>
            </a:r>
            <a:r>
              <a:rPr lang="en-US" sz="1800" b="0" i="0" u="none" strike="noStrike" baseline="0" dirty="0" err="1">
                <a:latin typeface="TrebuchetMS"/>
              </a:rPr>
              <a:t>incetarea</a:t>
            </a:r>
            <a:r>
              <a:rPr lang="en-US" sz="1800" b="0" i="0" u="none" strike="noStrike" baseline="0" dirty="0">
                <a:latin typeface="TrebuchetMS"/>
              </a:rPr>
              <a:t> </a:t>
            </a:r>
            <a:r>
              <a:rPr lang="en-US" sz="1800" b="0" i="0" u="none" strike="noStrike" baseline="0" dirty="0" err="1">
                <a:latin typeface="TrebuchetMS"/>
              </a:rPr>
              <a:t>calitatii</a:t>
            </a:r>
            <a:r>
              <a:rPr lang="en-US" sz="1800" b="0" i="0" u="none" strike="noStrike" baseline="0" dirty="0">
                <a:latin typeface="TrebuchetMS"/>
              </a:rPr>
              <a:t> de participant</a:t>
            </a:r>
          </a:p>
          <a:p>
            <a:pPr marL="285750" indent="-285750" algn="l">
              <a:buFont typeface="Arial" panose="020B0604020202020204" pitchFamily="34" charset="0"/>
              <a:buChar char="•"/>
            </a:pPr>
            <a:r>
              <a:rPr lang="it-IT" sz="1800" b="0" i="0" u="none" strike="noStrike" baseline="0" dirty="0">
                <a:latin typeface="TrebuchetMS"/>
              </a:rPr>
              <a:t>601 angajati care participa la un program de formare </a:t>
            </a:r>
            <a:r>
              <a:rPr lang="en-US" sz="1800" b="0" i="0" u="none" strike="noStrike" baseline="0" dirty="0" err="1">
                <a:latin typeface="TrebuchetMS"/>
              </a:rPr>
              <a:t>profesionala</a:t>
            </a:r>
            <a:endParaRPr lang="en-US" sz="1800" b="0" i="0" u="none" strike="noStrike" baseline="0" dirty="0">
              <a:latin typeface="TrebuchetMS"/>
            </a:endParaRPr>
          </a:p>
          <a:p>
            <a:pPr marL="285750" indent="-285750" algn="l">
              <a:buFont typeface="Arial" panose="020B0604020202020204" pitchFamily="34" charset="0"/>
              <a:buChar char="•"/>
            </a:pPr>
            <a:r>
              <a:rPr lang="en-US" sz="1800" b="0" i="0" u="none" strike="noStrike" baseline="0" dirty="0">
                <a:latin typeface="TrebuchetMS"/>
              </a:rPr>
              <a:t>601 teste </a:t>
            </a:r>
            <a:r>
              <a:rPr lang="en-US" sz="1800" b="0" i="0" u="none" strike="noStrike" baseline="0" dirty="0" err="1">
                <a:latin typeface="TrebuchetMS"/>
              </a:rPr>
              <a:t>psihometrice</a:t>
            </a:r>
            <a:r>
              <a:rPr lang="en-US" sz="1800" b="0" i="0" u="none" strike="noStrike" baseline="0" dirty="0">
                <a:latin typeface="TrebuchetMS"/>
              </a:rPr>
              <a:t> de </a:t>
            </a:r>
            <a:r>
              <a:rPr lang="en-US" sz="1800" b="0" i="0" u="none" strike="noStrike" baseline="0" dirty="0" err="1">
                <a:latin typeface="TrebuchetMS"/>
              </a:rPr>
              <a:t>consiliere</a:t>
            </a:r>
            <a:r>
              <a:rPr lang="en-US" sz="1800" b="0" i="0" u="none" strike="noStrike" baseline="0" dirty="0">
                <a:latin typeface="TrebuchetMS"/>
              </a:rPr>
              <a:t> </a:t>
            </a:r>
            <a:r>
              <a:rPr lang="en-US" sz="1800" b="0" i="0" u="none" strike="noStrike" baseline="0" dirty="0" err="1">
                <a:latin typeface="TrebuchetMS"/>
              </a:rPr>
              <a:t>aplicate</a:t>
            </a:r>
            <a:r>
              <a:rPr lang="en-US" sz="1800" b="0" i="0" u="none" strike="noStrike" baseline="0" dirty="0">
                <a:latin typeface="TrebuchetMS"/>
              </a:rPr>
              <a:t> cu </a:t>
            </a:r>
            <a:r>
              <a:rPr lang="en-US" sz="1800" b="0" i="0" u="none" strike="noStrike" baseline="0" dirty="0" err="1">
                <a:latin typeface="TrebuchetMS"/>
              </a:rPr>
              <a:t>ajutorulinstrumentelor</a:t>
            </a:r>
            <a:r>
              <a:rPr lang="en-US" sz="1800" b="0" i="0" u="none" strike="noStrike" baseline="0" dirty="0">
                <a:latin typeface="TrebuchetMS"/>
              </a:rPr>
              <a:t> </a:t>
            </a:r>
            <a:r>
              <a:rPr lang="en-US" sz="1800" b="0" i="0" u="none" strike="noStrike" baseline="0" dirty="0" err="1">
                <a:latin typeface="TrebuchetMS"/>
              </a:rPr>
              <a:t>digitale</a:t>
            </a:r>
            <a:endParaRPr lang="en-US" sz="1800" b="0" i="0" u="none" strike="noStrike" baseline="0" dirty="0">
              <a:latin typeface="TrebuchetMS"/>
            </a:endParaRPr>
          </a:p>
          <a:p>
            <a:pPr marL="285750" indent="-285750" algn="l">
              <a:buFont typeface="Arial" panose="020B0604020202020204" pitchFamily="34" charset="0"/>
              <a:buChar char="•"/>
            </a:pPr>
            <a:r>
              <a:rPr lang="it-IT" sz="1800" b="0" i="0" u="none" strike="noStrike" baseline="0" dirty="0">
                <a:latin typeface="TrebuchetMS"/>
              </a:rPr>
              <a:t>601 angajati participanti la sesiunile de consiliere </a:t>
            </a:r>
            <a:r>
              <a:rPr lang="en-US" sz="1800" b="0" i="0" u="none" strike="noStrike" baseline="0" dirty="0" err="1">
                <a:latin typeface="TrebuchetMS"/>
              </a:rPr>
              <a:t>profesionala</a:t>
            </a:r>
            <a:endParaRPr lang="en-US" sz="1800" b="0" i="0" u="none" strike="noStrike" baseline="0" dirty="0">
              <a:latin typeface="TrebuchetMS"/>
            </a:endParaRPr>
          </a:p>
          <a:p>
            <a:pPr marL="285750" indent="-285750" algn="l">
              <a:buFont typeface="Arial" panose="020B0604020202020204" pitchFamily="34" charset="0"/>
              <a:buChar char="•"/>
            </a:pPr>
            <a:r>
              <a:rPr lang="en-US" sz="1800" b="0" i="0" u="none" strike="noStrike" baseline="0" dirty="0">
                <a:latin typeface="TrebuchetMS"/>
              </a:rPr>
              <a:t>20 </a:t>
            </a:r>
            <a:r>
              <a:rPr lang="en-US" sz="1800" b="0" i="0" u="none" strike="noStrike" baseline="0" dirty="0" err="1">
                <a:latin typeface="TrebuchetMS"/>
              </a:rPr>
              <a:t>acorduri</a:t>
            </a:r>
            <a:r>
              <a:rPr lang="en-US" sz="1800" b="0" i="0" u="none" strike="noStrike" baseline="0" dirty="0">
                <a:latin typeface="TrebuchetMS"/>
              </a:rPr>
              <a:t> de </a:t>
            </a:r>
            <a:r>
              <a:rPr lang="en-US" sz="1800" b="0" i="0" u="none" strike="noStrike" baseline="0" dirty="0" err="1">
                <a:latin typeface="TrebuchetMS"/>
              </a:rPr>
              <a:t>parteneriat</a:t>
            </a:r>
            <a:r>
              <a:rPr lang="en-US" sz="1800" b="0" i="0" u="none" strike="noStrike" baseline="0" dirty="0">
                <a:latin typeface="TrebuchetMS"/>
              </a:rPr>
              <a:t> cu </a:t>
            </a:r>
            <a:r>
              <a:rPr lang="en-US" sz="1800" b="0" i="0" u="none" strike="noStrike" baseline="0" dirty="0" err="1">
                <a:latin typeface="TrebuchetMS"/>
              </a:rPr>
              <a:t>angajatori</a:t>
            </a:r>
            <a:endParaRPr lang="en-US" dirty="0">
              <a:latin typeface="TrebuchetMS"/>
            </a:endParaRPr>
          </a:p>
          <a:p>
            <a:pPr marL="285750" indent="-285750" algn="l">
              <a:buFont typeface="Arial" panose="020B0604020202020204" pitchFamily="34" charset="0"/>
              <a:buChar char="•"/>
            </a:pPr>
            <a:r>
              <a:rPr lang="it-IT" sz="1800" b="0" i="0" u="none" strike="noStrike" baseline="0" dirty="0">
                <a:latin typeface="TrebuchetMS"/>
              </a:rPr>
              <a:t>10 evenimente organizate cu 50 participanti/eveniment</a:t>
            </a:r>
            <a:endParaRPr lang="en-US" sz="1800" b="0" i="0" u="none" strike="noStrike" baseline="0" dirty="0">
              <a:latin typeface="TrebuchetMS"/>
            </a:endParaRPr>
          </a:p>
          <a:p>
            <a:pPr algn="l"/>
            <a:endParaRPr lang="en-US" dirty="0"/>
          </a:p>
        </p:txBody>
      </p:sp>
    </p:spTree>
    <p:extLst>
      <p:ext uri="{BB962C8B-B14F-4D97-AF65-F5344CB8AC3E}">
        <p14:creationId xmlns:p14="http://schemas.microsoft.com/office/powerpoint/2010/main" val="1262731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A740C-B729-BAC4-D449-8F537839754D}"/>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6A8B1D6E-671D-BE2E-A534-12AA7D621C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F9DCA93F-6B31-02F3-35EB-03416D261B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27DC16B7-8128-2A8F-CA2C-21BF6A7BA4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F5C7299D-AA29-189B-62A6-EA640122D7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E720CBE5-7137-0D9D-0DFB-FA9D532BB14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526CF661-79B2-8C9D-567A-73B1BAB9622D}"/>
              </a:ext>
            </a:extLst>
          </p:cNvPr>
          <p:cNvSpPr txBox="1"/>
          <p:nvPr/>
        </p:nvSpPr>
        <p:spPr>
          <a:xfrm>
            <a:off x="-819269" y="2497049"/>
            <a:ext cx="9075174" cy="1200329"/>
          </a:xfrm>
          <a:prstGeom prst="rect">
            <a:avLst/>
          </a:prstGeom>
          <a:noFill/>
        </p:spPr>
        <p:txBody>
          <a:bodyPr wrap="square" rtlCol="0">
            <a:spAutoFit/>
          </a:bodyPr>
          <a:lstStyle/>
          <a:p>
            <a:pPr algn="ctr"/>
            <a:r>
              <a:rPr lang="en-US" sz="7200" dirty="0"/>
              <a:t>MULTUMIM!</a:t>
            </a:r>
          </a:p>
        </p:txBody>
      </p:sp>
      <p:pic>
        <p:nvPicPr>
          <p:cNvPr id="14" name="Picture 13">
            <a:extLst>
              <a:ext uri="{FF2B5EF4-FFF2-40B4-BE49-F238E27FC236}">
                <a16:creationId xmlns:a16="http://schemas.microsoft.com/office/drawing/2014/main" id="{91B91282-F29B-95DC-A59D-BED20EECBA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22306" y="701511"/>
            <a:ext cx="5090651" cy="5090651"/>
          </a:xfrm>
          <a:prstGeom prst="rect">
            <a:avLst/>
          </a:prstGeom>
        </p:spPr>
      </p:pic>
      <p:pic>
        <p:nvPicPr>
          <p:cNvPr id="4" name="Picture 3">
            <a:extLst>
              <a:ext uri="{FF2B5EF4-FFF2-40B4-BE49-F238E27FC236}">
                <a16:creationId xmlns:a16="http://schemas.microsoft.com/office/drawing/2014/main" id="{01D81C0A-AA44-7CDD-1E53-6344A612ABF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44085" y="2241253"/>
            <a:ext cx="383694" cy="511592"/>
          </a:xfrm>
          <a:prstGeom prst="rect">
            <a:avLst/>
          </a:prstGeom>
        </p:spPr>
      </p:pic>
    </p:spTree>
    <p:extLst>
      <p:ext uri="{BB962C8B-B14F-4D97-AF65-F5344CB8AC3E}">
        <p14:creationId xmlns:p14="http://schemas.microsoft.com/office/powerpoint/2010/main" val="1807604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4FA83-3CB9-B3A0-932D-BB10DEE9B471}"/>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9DD62E1D-B460-E619-B532-325249F0FF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9281628F-2C91-09B5-5EF8-91EFF8F6BB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3F46EB42-3B47-7A88-5F7B-185D6B60D1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B6DCB915-2E30-1128-485F-ABAC6CFDFF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F1CA71BE-DE6F-F046-957A-CEC4A387506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B7B19F6E-677A-4362-DEDE-75E424D2E11B}"/>
              </a:ext>
            </a:extLst>
          </p:cNvPr>
          <p:cNvSpPr txBox="1"/>
          <p:nvPr/>
        </p:nvSpPr>
        <p:spPr>
          <a:xfrm>
            <a:off x="1494503" y="2089339"/>
            <a:ext cx="9674942" cy="923330"/>
          </a:xfrm>
          <a:prstGeom prst="rect">
            <a:avLst/>
          </a:prstGeom>
          <a:noFill/>
        </p:spPr>
        <p:txBody>
          <a:bodyPr wrap="square" rtlCol="0">
            <a:spAutoFit/>
          </a:bodyPr>
          <a:lstStyle/>
          <a:p>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Proiectul</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este</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err="1">
                <a:effectLst/>
                <a:latin typeface="Calibri" panose="020F0502020204030204" pitchFamily="34" charset="0"/>
                <a:ea typeface="Calibri" panose="020F0502020204030204" pitchFamily="34" charset="0"/>
                <a:cs typeface="Times New Roman" panose="02020603050405020304" pitchFamily="18" charset="0"/>
              </a:rPr>
              <a:t>cofinan</a:t>
            </a:r>
            <a:r>
              <a:rPr lang="ro-RO" sz="1800" b="1" kern="100" dirty="0">
                <a:effectLst/>
                <a:latin typeface="Calibri" panose="020F0502020204030204" pitchFamily="34" charset="0"/>
                <a:ea typeface="Calibri" panose="020F0502020204030204" pitchFamily="34" charset="0"/>
                <a:cs typeface="Times New Roman" panose="02020603050405020304" pitchFamily="18" charset="0"/>
              </a:rPr>
              <a:t>ţat din Fondul Social European prin Programului Educație și Ocupare (PEO) 2021-2027</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extBox 2">
            <a:extLst>
              <a:ext uri="{FF2B5EF4-FFF2-40B4-BE49-F238E27FC236}">
                <a16:creationId xmlns:a16="http://schemas.microsoft.com/office/drawing/2014/main" id="{69AFCD8E-13F3-FFC9-A91F-6D778991DB93}"/>
              </a:ext>
            </a:extLst>
          </p:cNvPr>
          <p:cNvSpPr txBox="1"/>
          <p:nvPr/>
        </p:nvSpPr>
        <p:spPr>
          <a:xfrm>
            <a:off x="1469492" y="3656082"/>
            <a:ext cx="9419303" cy="1754326"/>
          </a:xfrm>
          <a:prstGeom prst="rect">
            <a:avLst/>
          </a:prstGeom>
          <a:noFill/>
        </p:spPr>
        <p:txBody>
          <a:bodyPr wrap="square" rtlCol="0">
            <a:spAutoFit/>
          </a:bodyPr>
          <a:lstStyle/>
          <a:p>
            <a:r>
              <a:rPr lang="en-US" dirty="0"/>
              <a:t>	COMPONENTA: </a:t>
            </a:r>
            <a:r>
              <a:rPr lang="pt-BR" sz="1800" kern="100" dirty="0">
                <a:effectLst/>
                <a:latin typeface="Calibri" panose="020F0502020204030204" pitchFamily="34" charset="0"/>
                <a:ea typeface="Calibri" panose="020F0502020204030204" pitchFamily="34" charset="0"/>
                <a:cs typeface="Times New Roman" panose="02020603050405020304" pitchFamily="18" charset="0"/>
              </a:rPr>
              <a:t>ESO4.7_Promovarea învățării pe tot parcursul vieții, în special a oportunităților flexibile de actualizare a competențelor și de recalificare pentru toți, ținând seama de competențele antreprenoriale și digitale, printr-o mai bună anticipare a schimbării și a cerințelor de noi competențe bazate pe nevoile pieței muncii, precum și prin facilitarea tranzițiilor profesionale și promovarea mobilității profesionale Fondul Social European+: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83E9EBF4-BC6D-3A12-7992-873F769708B7}"/>
              </a:ext>
            </a:extLst>
          </p:cNvPr>
          <p:cNvSpPr txBox="1"/>
          <p:nvPr/>
        </p:nvSpPr>
        <p:spPr>
          <a:xfrm>
            <a:off x="1494503" y="2862298"/>
            <a:ext cx="9257361" cy="646331"/>
          </a:xfrm>
          <a:prstGeom prst="rect">
            <a:avLst/>
          </a:prstGeom>
          <a:noFill/>
        </p:spPr>
        <p:txBody>
          <a:bodyPr wrap="square" rtlCol="0">
            <a:spAutoFit/>
          </a:bodyPr>
          <a:lstStyle/>
          <a:p>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Prioritate</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P9.Consolidarea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participării</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populației</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în</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procesul</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de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învățare</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pe tot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parcursul</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vieții</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pentru</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facilitarea</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tranzițiilor</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și</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 a </a:t>
            </a:r>
            <a:r>
              <a:rPr lang="en-US" sz="1800" b="0" i="0" u="none" strike="noStrike" baseline="0" dirty="0" err="1">
                <a:latin typeface="Calibri" panose="020F0502020204030204" pitchFamily="34" charset="0"/>
                <a:ea typeface="Calibri" panose="020F0502020204030204" pitchFamily="34" charset="0"/>
                <a:cs typeface="Calibri" panose="020F0502020204030204" pitchFamily="34" charset="0"/>
              </a:rPr>
              <a:t>mobilității</a:t>
            </a:r>
            <a:r>
              <a:rPr lang="en-US" sz="1800" b="0" i="0" u="none" strike="noStrike" baseline="0" dirty="0">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2A907CA0-2DAC-B11F-A37D-B896C4AC9F07}"/>
              </a:ext>
            </a:extLst>
          </p:cNvPr>
          <p:cNvSpPr txBox="1"/>
          <p:nvPr/>
        </p:nvSpPr>
        <p:spPr>
          <a:xfrm>
            <a:off x="2608006" y="1140506"/>
            <a:ext cx="6975987" cy="461665"/>
          </a:xfrm>
          <a:prstGeom prst="rect">
            <a:avLst/>
          </a:prstGeom>
          <a:noFill/>
        </p:spPr>
        <p:txBody>
          <a:bodyPr wrap="square" rtlCol="0">
            <a:spAutoFit/>
          </a:bodyPr>
          <a:lstStyle/>
          <a:p>
            <a:r>
              <a:rPr lang="it-IT" sz="2400" b="1" i="1" u="none" strike="noStrike" baseline="0" dirty="0">
                <a:latin typeface="Calibri" panose="020F0502020204030204" pitchFamily="34" charset="0"/>
                <a:ea typeface="Calibri" panose="020F0502020204030204" pitchFamily="34" charset="0"/>
                <a:cs typeface="Calibri" panose="020F0502020204030204" pitchFamily="34" charset="0"/>
              </a:rPr>
              <a:t>Titlu Apel: “Ține pasul” - Regiuni mai putin dezvoltate</a:t>
            </a:r>
            <a:endParaRPr lang="en-US" sz="2400" b="1" i="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864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9AE65D-9547-B38E-517E-272626311F6F}"/>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D33C68E7-BEE7-75EB-465C-D0A1BC7F0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2646D6DE-314D-F6AA-5A36-A8A9454B4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8EE81DC3-3239-C495-5478-6C297EC09E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F8546ED6-172C-83E6-C385-0221FCC61C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2409E8F8-216B-EC05-F641-5A125536D0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8" name="TextBox 7">
            <a:extLst>
              <a:ext uri="{FF2B5EF4-FFF2-40B4-BE49-F238E27FC236}">
                <a16:creationId xmlns:a16="http://schemas.microsoft.com/office/drawing/2014/main" id="{EE17D07A-39BA-183C-725F-FF7942F203E0}"/>
              </a:ext>
            </a:extLst>
          </p:cNvPr>
          <p:cNvSpPr txBox="1"/>
          <p:nvPr/>
        </p:nvSpPr>
        <p:spPr>
          <a:xfrm>
            <a:off x="1022554" y="1403410"/>
            <a:ext cx="9252155" cy="461665"/>
          </a:xfrm>
          <a:prstGeom prst="rect">
            <a:avLst/>
          </a:prstGeom>
          <a:noFill/>
        </p:spPr>
        <p:txBody>
          <a:bodyPr wrap="square" rtlCol="0">
            <a:spAutoFit/>
          </a:bodyPr>
          <a:lstStyle/>
          <a:p>
            <a:r>
              <a:rPr lang="en-US" sz="2400" i="1" dirty="0">
                <a:latin typeface="Calibri" panose="020F0502020204030204" pitchFamily="34" charset="0"/>
                <a:ea typeface="Calibri" panose="020F0502020204030204" pitchFamily="34" charset="0"/>
                <a:cs typeface="Calibri" panose="020F0502020204030204" pitchFamily="34" charset="0"/>
              </a:rPr>
              <a:t>PERIOADA DERULARE PROIECT : sept 2024 – sept 2026</a:t>
            </a:r>
          </a:p>
        </p:txBody>
      </p:sp>
      <p:sp>
        <p:nvSpPr>
          <p:cNvPr id="10" name="TextBox 9">
            <a:extLst>
              <a:ext uri="{FF2B5EF4-FFF2-40B4-BE49-F238E27FC236}">
                <a16:creationId xmlns:a16="http://schemas.microsoft.com/office/drawing/2014/main" id="{9D4E38BF-A710-D992-5782-5BA4DC93F728}"/>
              </a:ext>
            </a:extLst>
          </p:cNvPr>
          <p:cNvSpPr txBox="1"/>
          <p:nvPr/>
        </p:nvSpPr>
        <p:spPr>
          <a:xfrm>
            <a:off x="3687097" y="2310581"/>
            <a:ext cx="4513006" cy="523220"/>
          </a:xfrm>
          <a:prstGeom prst="rect">
            <a:avLst/>
          </a:prstGeom>
          <a:noFill/>
        </p:spPr>
        <p:txBody>
          <a:bodyPr wrap="square" rtlCol="0">
            <a:spAutoFit/>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IMPLEMENTARE IN ZONELE:</a:t>
            </a:r>
          </a:p>
        </p:txBody>
      </p:sp>
      <p:sp>
        <p:nvSpPr>
          <p:cNvPr id="11" name="TextBox 10">
            <a:extLst>
              <a:ext uri="{FF2B5EF4-FFF2-40B4-BE49-F238E27FC236}">
                <a16:creationId xmlns:a16="http://schemas.microsoft.com/office/drawing/2014/main" id="{1D490B57-62A1-7A12-B948-BCF3BED14F3C}"/>
              </a:ext>
            </a:extLst>
          </p:cNvPr>
          <p:cNvSpPr txBox="1"/>
          <p:nvPr/>
        </p:nvSpPr>
        <p:spPr>
          <a:xfrm>
            <a:off x="1179871" y="2812870"/>
            <a:ext cx="9999406" cy="369332"/>
          </a:xfrm>
          <a:prstGeom prst="rect">
            <a:avLst/>
          </a:prstGeom>
          <a:noFill/>
        </p:spPr>
        <p:txBody>
          <a:bodyPr wrap="square" rtlCol="0">
            <a:spAutoFit/>
          </a:bodyPr>
          <a:lstStyle/>
          <a:p>
            <a:r>
              <a:rPr lang="en-US" dirty="0"/>
              <a:t>SUD-MUNTENIA:  ARGES, PRAHOVA, DAMBOVITA, TELEORMAN, GIURGIU, IALOMITA, CALARASI</a:t>
            </a:r>
          </a:p>
        </p:txBody>
      </p:sp>
      <p:sp>
        <p:nvSpPr>
          <p:cNvPr id="12" name="TextBox 11">
            <a:extLst>
              <a:ext uri="{FF2B5EF4-FFF2-40B4-BE49-F238E27FC236}">
                <a16:creationId xmlns:a16="http://schemas.microsoft.com/office/drawing/2014/main" id="{FC4C72F7-9453-BED2-40FF-D72F5F3EBA69}"/>
              </a:ext>
            </a:extLst>
          </p:cNvPr>
          <p:cNvSpPr txBox="1"/>
          <p:nvPr/>
        </p:nvSpPr>
        <p:spPr>
          <a:xfrm>
            <a:off x="1179871" y="3076232"/>
            <a:ext cx="9409471" cy="369332"/>
          </a:xfrm>
          <a:prstGeom prst="rect">
            <a:avLst/>
          </a:prstGeom>
          <a:noFill/>
        </p:spPr>
        <p:txBody>
          <a:bodyPr wrap="square" rtlCol="0">
            <a:spAutoFit/>
          </a:bodyPr>
          <a:lstStyle/>
          <a:p>
            <a:r>
              <a:rPr lang="en-US" dirty="0"/>
              <a:t>SUD-VEST OLTENIA: DOLJ, GORJ, MEHEDINTI, OLT,  VALCEA</a:t>
            </a:r>
          </a:p>
        </p:txBody>
      </p:sp>
      <p:sp>
        <p:nvSpPr>
          <p:cNvPr id="14" name="TextBox 13">
            <a:extLst>
              <a:ext uri="{FF2B5EF4-FFF2-40B4-BE49-F238E27FC236}">
                <a16:creationId xmlns:a16="http://schemas.microsoft.com/office/drawing/2014/main" id="{1FC203B4-6249-6087-286A-231705D63EB1}"/>
              </a:ext>
            </a:extLst>
          </p:cNvPr>
          <p:cNvSpPr txBox="1"/>
          <p:nvPr/>
        </p:nvSpPr>
        <p:spPr>
          <a:xfrm>
            <a:off x="1179871" y="3553926"/>
            <a:ext cx="9409471" cy="369332"/>
          </a:xfrm>
          <a:prstGeom prst="rect">
            <a:avLst/>
          </a:prstGeom>
          <a:noFill/>
        </p:spPr>
        <p:txBody>
          <a:bodyPr wrap="square" rtlCol="0">
            <a:spAutoFit/>
          </a:bodyPr>
          <a:lstStyle/>
          <a:p>
            <a:r>
              <a:rPr lang="en-US" dirty="0"/>
              <a:t>CENTRU: ALBA, BRASOV, COVASNA, HARGHITA, MURES, SIBIU</a:t>
            </a:r>
          </a:p>
        </p:txBody>
      </p:sp>
      <p:sp>
        <p:nvSpPr>
          <p:cNvPr id="16" name="TextBox 15">
            <a:extLst>
              <a:ext uri="{FF2B5EF4-FFF2-40B4-BE49-F238E27FC236}">
                <a16:creationId xmlns:a16="http://schemas.microsoft.com/office/drawing/2014/main" id="{6EEFBBA0-F968-D14C-F5FD-521E452A142C}"/>
              </a:ext>
            </a:extLst>
          </p:cNvPr>
          <p:cNvSpPr txBox="1"/>
          <p:nvPr/>
        </p:nvSpPr>
        <p:spPr>
          <a:xfrm>
            <a:off x="1179871" y="3754479"/>
            <a:ext cx="9409471" cy="369332"/>
          </a:xfrm>
          <a:prstGeom prst="rect">
            <a:avLst/>
          </a:prstGeom>
          <a:noFill/>
        </p:spPr>
        <p:txBody>
          <a:bodyPr wrap="square" rtlCol="0">
            <a:spAutoFit/>
          </a:bodyPr>
          <a:lstStyle/>
          <a:p>
            <a:r>
              <a:rPr lang="en-US" dirty="0"/>
              <a:t>SUD-EST: BRAILA, BUZAU, CONSTANTA, GALATI, TULCEA, VRANCEA</a:t>
            </a:r>
          </a:p>
        </p:txBody>
      </p:sp>
      <p:sp>
        <p:nvSpPr>
          <p:cNvPr id="17" name="TextBox 16">
            <a:extLst>
              <a:ext uri="{FF2B5EF4-FFF2-40B4-BE49-F238E27FC236}">
                <a16:creationId xmlns:a16="http://schemas.microsoft.com/office/drawing/2014/main" id="{8872C3CE-74E2-DADF-64BB-98FAD373FCE3}"/>
              </a:ext>
            </a:extLst>
          </p:cNvPr>
          <p:cNvSpPr txBox="1"/>
          <p:nvPr/>
        </p:nvSpPr>
        <p:spPr>
          <a:xfrm>
            <a:off x="1179871" y="4001666"/>
            <a:ext cx="9409471" cy="369332"/>
          </a:xfrm>
          <a:prstGeom prst="rect">
            <a:avLst/>
          </a:prstGeom>
          <a:noFill/>
        </p:spPr>
        <p:txBody>
          <a:bodyPr wrap="square" rtlCol="0">
            <a:spAutoFit/>
          </a:bodyPr>
          <a:lstStyle/>
          <a:p>
            <a:r>
              <a:rPr lang="en-US" dirty="0"/>
              <a:t>NORD-VEST: BIHOR, BISTRITA-NASAUD, CLUJ, MARAMURES, SATU MARE, SALAJ</a:t>
            </a:r>
          </a:p>
        </p:txBody>
      </p:sp>
      <p:sp>
        <p:nvSpPr>
          <p:cNvPr id="19" name="TextBox 18">
            <a:extLst>
              <a:ext uri="{FF2B5EF4-FFF2-40B4-BE49-F238E27FC236}">
                <a16:creationId xmlns:a16="http://schemas.microsoft.com/office/drawing/2014/main" id="{68129008-7121-FAD9-A2F1-9CBC7E69DD14}"/>
              </a:ext>
            </a:extLst>
          </p:cNvPr>
          <p:cNvSpPr txBox="1"/>
          <p:nvPr/>
        </p:nvSpPr>
        <p:spPr>
          <a:xfrm>
            <a:off x="1179871" y="4244664"/>
            <a:ext cx="9409471" cy="369332"/>
          </a:xfrm>
          <a:prstGeom prst="rect">
            <a:avLst/>
          </a:prstGeom>
          <a:noFill/>
        </p:spPr>
        <p:txBody>
          <a:bodyPr wrap="square" rtlCol="0">
            <a:spAutoFit/>
          </a:bodyPr>
          <a:lstStyle/>
          <a:p>
            <a:r>
              <a:rPr lang="en-US" dirty="0"/>
              <a:t>NORD-EST:  BACAU, BOTOSANI, IASI, NEAMT, SUCEAVA, VASLUI</a:t>
            </a:r>
          </a:p>
        </p:txBody>
      </p:sp>
      <p:sp>
        <p:nvSpPr>
          <p:cNvPr id="20" name="TextBox 19">
            <a:extLst>
              <a:ext uri="{FF2B5EF4-FFF2-40B4-BE49-F238E27FC236}">
                <a16:creationId xmlns:a16="http://schemas.microsoft.com/office/drawing/2014/main" id="{01762AFD-9124-684C-44A6-0FB73E74C5FF}"/>
              </a:ext>
            </a:extLst>
          </p:cNvPr>
          <p:cNvSpPr txBox="1"/>
          <p:nvPr/>
        </p:nvSpPr>
        <p:spPr>
          <a:xfrm>
            <a:off x="1179870" y="4478481"/>
            <a:ext cx="9409471" cy="369332"/>
          </a:xfrm>
          <a:prstGeom prst="rect">
            <a:avLst/>
          </a:prstGeom>
          <a:noFill/>
        </p:spPr>
        <p:txBody>
          <a:bodyPr wrap="square" rtlCol="0">
            <a:spAutoFit/>
          </a:bodyPr>
          <a:lstStyle/>
          <a:p>
            <a:r>
              <a:rPr lang="en-US" dirty="0"/>
              <a:t>VEST:  TIMIS, ARAD, CARAS-SEVERIN, HUNEDOARA</a:t>
            </a:r>
          </a:p>
        </p:txBody>
      </p:sp>
    </p:spTree>
    <p:extLst>
      <p:ext uri="{BB962C8B-B14F-4D97-AF65-F5344CB8AC3E}">
        <p14:creationId xmlns:p14="http://schemas.microsoft.com/office/powerpoint/2010/main" val="1064477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FE3EC-0EF3-4B81-F2EC-70928F22256D}"/>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6E0B4850-14A2-A00E-A467-593866553C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35126CE2-EBFB-7E2C-7F47-FEB6DD4310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58451FDF-678B-C7CF-D76F-438825D604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588376F5-4BCC-3E56-DB7C-7A3BF4FA84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C4463B94-9735-838B-05C9-5FEE63B6839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6" name="TextBox 5">
            <a:extLst>
              <a:ext uri="{FF2B5EF4-FFF2-40B4-BE49-F238E27FC236}">
                <a16:creationId xmlns:a16="http://schemas.microsoft.com/office/drawing/2014/main" id="{F054D7D6-E8DC-EBB2-369F-24EDC73A7D0A}"/>
              </a:ext>
            </a:extLst>
          </p:cNvPr>
          <p:cNvSpPr txBox="1"/>
          <p:nvPr/>
        </p:nvSpPr>
        <p:spPr>
          <a:xfrm>
            <a:off x="2445040" y="1132701"/>
            <a:ext cx="6597445" cy="523220"/>
          </a:xfrm>
          <a:prstGeom prst="rect">
            <a:avLst/>
          </a:prstGeom>
          <a:noFill/>
        </p:spPr>
        <p:txBody>
          <a:bodyPr wrap="square" rtlCol="0">
            <a:spAutoFit/>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PARTENERIATUL</a:t>
            </a:r>
          </a:p>
        </p:txBody>
      </p:sp>
      <p:sp>
        <p:nvSpPr>
          <p:cNvPr id="8" name="TextBox 7">
            <a:extLst>
              <a:ext uri="{FF2B5EF4-FFF2-40B4-BE49-F238E27FC236}">
                <a16:creationId xmlns:a16="http://schemas.microsoft.com/office/drawing/2014/main" id="{05AB2746-097D-43C6-B626-85E0A0E303CE}"/>
              </a:ext>
            </a:extLst>
          </p:cNvPr>
          <p:cNvSpPr txBox="1"/>
          <p:nvPr/>
        </p:nvSpPr>
        <p:spPr>
          <a:xfrm>
            <a:off x="716895" y="2422749"/>
            <a:ext cx="8603225" cy="461665"/>
          </a:xfrm>
          <a:prstGeom prst="rect">
            <a:avLst/>
          </a:prstGeom>
          <a:noFill/>
        </p:spPr>
        <p:txBody>
          <a:bodyPr wrap="square" rtlCol="0">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LIDER : EU-ROM TRAINING AND CONSULTANCY</a:t>
            </a:r>
          </a:p>
        </p:txBody>
      </p:sp>
      <p:sp>
        <p:nvSpPr>
          <p:cNvPr id="10" name="TextBox 9">
            <a:extLst>
              <a:ext uri="{FF2B5EF4-FFF2-40B4-BE49-F238E27FC236}">
                <a16:creationId xmlns:a16="http://schemas.microsoft.com/office/drawing/2014/main" id="{607DC703-363D-F641-0E8D-AAB26ECD6165}"/>
              </a:ext>
            </a:extLst>
          </p:cNvPr>
          <p:cNvSpPr txBox="1"/>
          <p:nvPr/>
        </p:nvSpPr>
        <p:spPr>
          <a:xfrm>
            <a:off x="4772701" y="4174716"/>
            <a:ext cx="7502013" cy="461665"/>
          </a:xfrm>
          <a:prstGeom prst="rect">
            <a:avLst/>
          </a:prstGeom>
          <a:noFill/>
        </p:spPr>
        <p:txBody>
          <a:bodyPr wrap="square" rtlCol="0">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PARTENER: CAMERA DE COMERT SI INDUSTRIE PRAHOVA</a:t>
            </a:r>
          </a:p>
        </p:txBody>
      </p:sp>
    </p:spTree>
    <p:extLst>
      <p:ext uri="{BB962C8B-B14F-4D97-AF65-F5344CB8AC3E}">
        <p14:creationId xmlns:p14="http://schemas.microsoft.com/office/powerpoint/2010/main" val="189491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9032F-EFE6-4214-7322-8D73BE5E30B0}"/>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55C22BBF-147B-A5C6-D00A-8004F14880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8FD3DC64-A876-207A-D758-62548019DA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B06E4CA7-B439-3E3D-D91F-55F3028D86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31842CC1-F16C-47AB-74C9-4CF0F4582E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11DFEE99-B5C3-CCB6-F8C8-504A51D67E7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6" name="TextBox 5">
            <a:extLst>
              <a:ext uri="{FF2B5EF4-FFF2-40B4-BE49-F238E27FC236}">
                <a16:creationId xmlns:a16="http://schemas.microsoft.com/office/drawing/2014/main" id="{7F8B5434-7DA5-FAC9-A6C2-9E9CE14D51C5}"/>
              </a:ext>
            </a:extLst>
          </p:cNvPr>
          <p:cNvSpPr txBox="1"/>
          <p:nvPr/>
        </p:nvSpPr>
        <p:spPr>
          <a:xfrm>
            <a:off x="4404853" y="1296923"/>
            <a:ext cx="4798142" cy="461665"/>
          </a:xfrm>
          <a:prstGeom prst="rect">
            <a:avLst/>
          </a:prstGeom>
          <a:noFill/>
        </p:spPr>
        <p:txBody>
          <a:bodyPr wrap="square" rtlCol="0">
            <a:spAutoFit/>
          </a:bodyPr>
          <a:lstStyle/>
          <a:p>
            <a:r>
              <a:rPr lang="en-US" sz="2400" b="1" dirty="0">
                <a:latin typeface="Calibri" panose="020F0502020204030204" pitchFamily="34" charset="0"/>
                <a:ea typeface="Calibri" panose="020F0502020204030204" pitchFamily="34" charset="0"/>
                <a:cs typeface="Calibri" panose="020F0502020204030204" pitchFamily="34" charset="0"/>
              </a:rPr>
              <a:t>OBIECTIVUL SPECIFIC </a:t>
            </a:r>
          </a:p>
        </p:txBody>
      </p:sp>
      <p:sp>
        <p:nvSpPr>
          <p:cNvPr id="8" name="TextBox 7">
            <a:extLst>
              <a:ext uri="{FF2B5EF4-FFF2-40B4-BE49-F238E27FC236}">
                <a16:creationId xmlns:a16="http://schemas.microsoft.com/office/drawing/2014/main" id="{B9349E3A-5D97-097C-3A07-4275686DA59B}"/>
              </a:ext>
            </a:extLst>
          </p:cNvPr>
          <p:cNvSpPr txBox="1"/>
          <p:nvPr/>
        </p:nvSpPr>
        <p:spPr>
          <a:xfrm>
            <a:off x="1631434" y="2314038"/>
            <a:ext cx="10009960" cy="2308324"/>
          </a:xfrm>
          <a:prstGeom prst="rect">
            <a:avLst/>
          </a:prstGeom>
          <a:noFill/>
        </p:spPr>
        <p:txBody>
          <a:bodyPr wrap="square" rtlCol="0">
            <a:spAutoFit/>
          </a:bodyPr>
          <a:lstStyle/>
          <a:p>
            <a:r>
              <a:rPr lang="pt-BR" sz="2400" dirty="0">
                <a:effectLst/>
                <a:latin typeface="Calibri" panose="020F0502020204030204" pitchFamily="34" charset="0"/>
                <a:ea typeface="Calibri" panose="020F0502020204030204" pitchFamily="34" charset="0"/>
                <a:cs typeface="Times New Roman" panose="02020603050405020304" pitchFamily="18" charset="0"/>
              </a:rPr>
              <a:t>ESO4.7_Promovarea învățării pe tot parcursul vieții, în special a oportunităților flexibile de actualizare a competențelor și de recalificare pentru toți, ținând seama de competențele antreprenoriale și digitale, printr-o mai bună anticipare a schimbării și a cerințelor de noi competențe bazate pe nevoile pieței muncii, precum și prin facilitarea tranzițiilor profesionale și promovarea mobilității profesionale</a:t>
            </a:r>
            <a:endParaRPr lang="en-US" sz="2400" dirty="0"/>
          </a:p>
        </p:txBody>
      </p:sp>
    </p:spTree>
    <p:extLst>
      <p:ext uri="{BB962C8B-B14F-4D97-AF65-F5344CB8AC3E}">
        <p14:creationId xmlns:p14="http://schemas.microsoft.com/office/powerpoint/2010/main" val="296324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20CEA-F84F-01C1-863A-04000C4307C5}"/>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C03297B2-7F30-08B5-FA1A-590E550F4B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287D8CF7-2601-F738-A442-FD2CA91C6A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47B44368-F920-6981-3ED6-12BCD57F6E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426B4AB1-D1B1-9433-E2F1-70758B9217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4501AEBB-6C14-6DBE-0350-5E49C78A46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492AD0EE-017A-2F59-2C40-2910936A00AF}"/>
              </a:ext>
            </a:extLst>
          </p:cNvPr>
          <p:cNvSpPr txBox="1"/>
          <p:nvPr/>
        </p:nvSpPr>
        <p:spPr>
          <a:xfrm>
            <a:off x="1045667" y="1101297"/>
            <a:ext cx="8062452" cy="369332"/>
          </a:xfrm>
          <a:prstGeom prst="rect">
            <a:avLst/>
          </a:prstGeom>
          <a:noFill/>
        </p:spPr>
        <p:txBody>
          <a:bodyPr wrap="square" rtlCol="0">
            <a:spAutoFit/>
          </a:bodyPr>
          <a:lstStyle/>
          <a:p>
            <a:r>
              <a:rPr lang="en-US" dirty="0"/>
              <a:t>OBIECTIVE SPECIFICE: </a:t>
            </a:r>
          </a:p>
        </p:txBody>
      </p:sp>
      <p:sp>
        <p:nvSpPr>
          <p:cNvPr id="3" name="TextBox 2">
            <a:extLst>
              <a:ext uri="{FF2B5EF4-FFF2-40B4-BE49-F238E27FC236}">
                <a16:creationId xmlns:a16="http://schemas.microsoft.com/office/drawing/2014/main" id="{D1013125-CAD7-31B2-8641-FD835B6DFF5A}"/>
              </a:ext>
            </a:extLst>
          </p:cNvPr>
          <p:cNvSpPr txBox="1"/>
          <p:nvPr/>
        </p:nvSpPr>
        <p:spPr>
          <a:xfrm>
            <a:off x="1045667" y="1470629"/>
            <a:ext cx="9586451" cy="4724498"/>
          </a:xfrm>
          <a:prstGeom prst="rect">
            <a:avLst/>
          </a:prstGeom>
          <a:noFill/>
        </p:spPr>
        <p:txBody>
          <a:bodyPr wrap="square" rtlCol="0">
            <a:spAutoFit/>
          </a:bodyPr>
          <a:lstStyle/>
          <a:p>
            <a:pPr marL="0" marR="0">
              <a:lnSpc>
                <a:spcPct val="107000"/>
              </a:lnSpc>
              <a:spcBef>
                <a:spcPts val="0"/>
              </a:spcBef>
              <a:spcAft>
                <a:spcPts val="800"/>
              </a:spcAft>
            </a:pP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1. O.S.1. Cresterea gradului de informare si de constientizare a angajatilor si angajatorilor privind importanta participarii la FPC, prin diseminarea de informatii relevante in</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vederea consolidarii functionarii eficiente a pietei muncii si facilitarii accesului si a participarii incluzive si egale la ocupare de calitate si durabila pentru resursa de forta de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munca, concomitent cu promovarea accesului egal la educatie si stimularea invatarii pe tot parcursul vietii, prin organizarea a 10 evenimente cu aprox. 50 participanti/eveniment, derularea 1 campanie de informare si constientizare online si offline, precum si dezvoltarea a min. 20 de parteneriate relevante cu principalii actori din sfera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socio economica, in vederea asigurarii unui flux de informatii cu privire la necesitatile de formare profesionala pe piata muncii, tinand cont de faptul ca schimbarile din</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economie impun actualizari permanente de cunostinte si competente si procesul de globalizare accentueaza raspandirea tehnologiei si creeaza noi ocupatii care le inlocuiesc</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pe unele dintre cele existente. Prin acest obiectiv se urmareste organizarea a 10 evenimente, 1 campanie de informare si constientizare online si offline, precum si</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dezvoltarea a min. 20 de parteneriate relevante in vederea promovarii importantei formarii profesionale si al carui obiectiv final este acela de a spori interesul a 601 de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angajati, in vederea identificarii oportunitatilor de profesionalizare si dezvoltare personala care sa contribuie la atingerea indicatorilor de realizare (EECO01) aferenti apelului</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de proiect si pe termen lung la promovarea unei cresteri economice sustinute, favorabile incluziunii si durabile, a ocuparii fortei de munca depline si productive, precum si 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muncii decente pentru toti.</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2. O.S.2. Selectia si recrutarea a 601 angajati din regiunile Sud-Muntenia, Sud-Vest Oltenia, Centru, Sud-Est, Nord-Vest, Nord-Est, Vest, respectand principiile egalitatii de gen,</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nedescriminarii si accesibilitatii persoanelor cu dizabilitati, la activitatile proiectului si oportunitatile oferite prin actualizarea competentelor specifice ale angajatilor ca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urmare a evolutiilor tehnologice rapide si a aparitiei de noi competente prin actiuni relevante pentru piata fortei de munca si care sa faciliteze accesul la un loc de munca sau</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pastrarea unui loc de munca. Prin acest obiectiv se urmareste selectia a 601 angajati persoane cu varsta cuprinsa intre 18 si 65 ani, care detin calitatea de angajati cu contract individual de munca (cu norma intreaga sau cu timp partial), inclusiv persoane care ocupa pozitii de management, ce provin din intreprinderi publice si private, in</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vederea cresterii competentelor capitalului uman, care se cere a fi competent si eficient pentru a sustine progresul si transformarile pe piata muncii, contribuind astfel la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atingerea indicatorilor de realizare (EECO01) aferent apelului de proiect si pe termen lung la asigurarea participarii la programe FPC a tuturor persoanelor interesate,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respectand principiile egalitatii de gen, nedescriminarii si accesibilitatii persoanelor cu dizabilitati la oportunitatile oferite.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3707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A6DE3-AF3D-A5F6-AB99-702B7E8C0011}"/>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19B22C34-D084-9AA4-5522-945AD902BD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B2C22737-76E7-B476-320A-8367DDAFB3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8ACE1499-84DE-FCAD-F5BF-D66276A56A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92A9BA4B-228B-13A7-2464-86D0EE9251D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14A8C174-C79B-CC43-33FD-10E56328180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3801" y="5618126"/>
            <a:ext cx="1404907" cy="941023"/>
          </a:xfrm>
          <a:prstGeom prst="rect">
            <a:avLst/>
          </a:prstGeom>
        </p:spPr>
      </p:pic>
      <p:sp>
        <p:nvSpPr>
          <p:cNvPr id="2" name="TextBox 1">
            <a:extLst>
              <a:ext uri="{FF2B5EF4-FFF2-40B4-BE49-F238E27FC236}">
                <a16:creationId xmlns:a16="http://schemas.microsoft.com/office/drawing/2014/main" id="{D9A9695D-E9E9-08E1-02C6-D60478F5EDC6}"/>
              </a:ext>
            </a:extLst>
          </p:cNvPr>
          <p:cNvSpPr txBox="1"/>
          <p:nvPr/>
        </p:nvSpPr>
        <p:spPr>
          <a:xfrm>
            <a:off x="1045667" y="1033701"/>
            <a:ext cx="8062452" cy="369332"/>
          </a:xfrm>
          <a:prstGeom prst="rect">
            <a:avLst/>
          </a:prstGeom>
          <a:noFill/>
        </p:spPr>
        <p:txBody>
          <a:bodyPr wrap="square" rtlCol="0">
            <a:spAutoFit/>
          </a:bodyPr>
          <a:lstStyle/>
          <a:p>
            <a:r>
              <a:rPr lang="en-US" dirty="0"/>
              <a:t>OBIECTIVE SPECIFICE: </a:t>
            </a:r>
          </a:p>
        </p:txBody>
      </p:sp>
      <p:sp>
        <p:nvSpPr>
          <p:cNvPr id="3" name="TextBox 2">
            <a:extLst>
              <a:ext uri="{FF2B5EF4-FFF2-40B4-BE49-F238E27FC236}">
                <a16:creationId xmlns:a16="http://schemas.microsoft.com/office/drawing/2014/main" id="{86F6D11D-1718-B8F9-DF32-0F3780D7B29A}"/>
              </a:ext>
            </a:extLst>
          </p:cNvPr>
          <p:cNvSpPr txBox="1"/>
          <p:nvPr/>
        </p:nvSpPr>
        <p:spPr>
          <a:xfrm>
            <a:off x="1045667" y="1400053"/>
            <a:ext cx="9586451" cy="4922117"/>
          </a:xfrm>
          <a:prstGeom prst="rect">
            <a:avLst/>
          </a:prstGeom>
          <a:noFill/>
        </p:spPr>
        <p:txBody>
          <a:bodyPr wrap="square" rtlCol="0">
            <a:spAutoFit/>
          </a:bodyPr>
          <a:lstStyle/>
          <a:p>
            <a:pPr marL="0" marR="0">
              <a:lnSpc>
                <a:spcPct val="107000"/>
              </a:lnSpc>
              <a:spcBef>
                <a:spcPts val="0"/>
              </a:spcBef>
              <a:spcAft>
                <a:spcPts val="800"/>
              </a:spcAft>
            </a:pP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3. O.S.3. Asigurarea serviciilor de consiliere profesionala a 601 angajati, membrii ai GT ai proiectului pentru incurajarea participarii la programele de FPC, in legatura directa cu</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dezvoltarea carierei si aparitiei de noi competente pe piata muncii. Prin acest obiectiv se urmareste furnizarea de servicii de consiliere profesionala utilizand mijloace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digitale, pentru 601 angajati persoane cu varsta cuprinsa intre 18 si 65 ani, care detin calitatea de angajati cu contract individual de munca (cu norma intreaga sau cu timp</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partial), inclusiv persoane care ocupa pozitii de management, ce provin din intreprinderi publice si private, in vederea identificarii abilitatilor si competentelor fiecarei</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persoane, corelate cu nevoile pietei muncii si formularea recomandarii de FPC in vederea dezvoltarii carierei si adaptarii la noile competente cerute de piata muncii,</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contribuind astfel la atingerea indicatorilor de realizare (EECO01) aferent apelului de proiect si pe termen lung la consolidarea participarii populatiei in procesul de invatare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pe tot parcursul vietii pentru facilitarea tranzitiilor profesionale si promovarea mobilitatii profesionale.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4. O.S.4. Cresterea numarului de angajati (cu varste cuprinse intre 18 si 65 de ani) din regiunile de implementare, participanti la programe de formare profesionala. Prin acest</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obiectiv se urmareste alinierea la media UE si cresterea si valorificarea competentelor necesare validarii cerintelor angajatorilor prin furnizarea de servicii de formare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profesionala adaptate si corelate nevoilor pietei si organizarea un modul de prezentare dezvoltare durabila si economie verde pentru un numar de 601 de angajati, precum si</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organizarea a 20 grupe de workshop-uri - Locuri de munca verzi. Prin setul de activitati subsecvente Obiectivului specific 4, 601 de persoane din grupul tinta care vor participa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la programe de formare: 125 persoane la programe de Calificare nivel 2; 25 persoane la programe de Calificare nivel 3; 117 de persoane la alte cursuri de initiere/specializare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/perfectionare acreditate Ministerul Muncii si Protectiei Sociale (ANC), 334 de persoane la alte tipuri de cursuri. In urma participarii la programele de formare 481 persoane(80.03%) vor dobandi o certificare la incetarea calitatii de participant ca urmare a unui proces de evaluare indiferent daca sunt certificate de absolvire/calificare cu</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recunoastere nationala (in conformitate cu O.G. 129/2000 privind formarea profesionala a adultilor, republicata, cu modificarile si completarile ulterioare) sau certificate de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absolvire/participare cu recunoastere la nivelul operatorului economic si 150 persoane (31.19%) obtin un certificat de calificare in conformitate cu prevederile OUG 129/2000</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privind formarea profesionala a adultilor. Prin OS4 se urmareste structurarea si consolidarea in mod durabil a cunostintelor si experientelor acumulate, conducand la cresterea</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competentelor specifice ale angajatilor ca urmare a evolutiilor tehnologice rapide si a aparitiei de noi competente solicitate pe piata muncii, atingand indicatorii de realizare</a:t>
            </a:r>
            <a:r>
              <a:rPr lang="en-US" sz="1200" kern="100" dirty="0">
                <a:latin typeface="Calibri" panose="020F0502020204030204" pitchFamily="34" charset="0"/>
                <a:ea typeface="Calibri" panose="020F0502020204030204" pitchFamily="34" charset="0"/>
                <a:cs typeface="Times New Roman" panose="02020603050405020304" pitchFamily="18" charset="0"/>
              </a:rPr>
              <a:t> </a:t>
            </a:r>
            <a:r>
              <a:rPr lang="pt-BR" sz="1200" kern="100" dirty="0">
                <a:effectLst/>
                <a:latin typeface="Calibri" panose="020F0502020204030204" pitchFamily="34" charset="0"/>
                <a:ea typeface="Calibri" panose="020F0502020204030204" pitchFamily="34" charset="0"/>
                <a:cs typeface="Times New Roman" panose="02020603050405020304" pitchFamily="18" charset="0"/>
              </a:rPr>
              <a:t>(EECO01) si a celor de rezultat (5SR01;EECR03) aferenti apelului de proiect.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71960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3A57C-0E66-D585-4369-DE0FE5108E7B}"/>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0351853A-094B-D75D-5C05-621E90E382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6ACEAE29-99A3-E31B-26AA-B2C8B5595A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5880BF6F-2D0D-D06C-5C3C-5351A0B263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C3ADD91D-DEA7-9F45-05D7-7207E2B54F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C5B17BD9-62C5-2985-AF9B-FC5B352525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8C1E3A52-6B0A-6029-6D69-465CD5CF09DD}"/>
              </a:ext>
            </a:extLst>
          </p:cNvPr>
          <p:cNvSpPr txBox="1"/>
          <p:nvPr/>
        </p:nvSpPr>
        <p:spPr>
          <a:xfrm>
            <a:off x="2700679" y="972307"/>
            <a:ext cx="6086168" cy="461665"/>
          </a:xfrm>
          <a:prstGeom prst="rect">
            <a:avLst/>
          </a:prstGeom>
          <a:noFill/>
        </p:spPr>
        <p:txBody>
          <a:bodyPr wrap="square" rtlCol="0">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ACTIVITATILE PROIECTULUI</a:t>
            </a:r>
          </a:p>
        </p:txBody>
      </p:sp>
      <p:sp>
        <p:nvSpPr>
          <p:cNvPr id="3" name="TextBox 2">
            <a:extLst>
              <a:ext uri="{FF2B5EF4-FFF2-40B4-BE49-F238E27FC236}">
                <a16:creationId xmlns:a16="http://schemas.microsoft.com/office/drawing/2014/main" id="{C7DCF78D-0B6A-A4F6-E64D-A8807A78D85C}"/>
              </a:ext>
            </a:extLst>
          </p:cNvPr>
          <p:cNvSpPr txBox="1"/>
          <p:nvPr/>
        </p:nvSpPr>
        <p:spPr>
          <a:xfrm>
            <a:off x="1386348" y="1809135"/>
            <a:ext cx="7472517" cy="523220"/>
          </a:xfrm>
          <a:prstGeom prst="rect">
            <a:avLst/>
          </a:prstGeom>
          <a:noFill/>
        </p:spPr>
        <p:txBody>
          <a:bodyPr wrap="square" rtlCol="0">
            <a:spAutoFit/>
          </a:bodyPr>
          <a:lstStyle/>
          <a:p>
            <a:pPr marL="285750" indent="-285750">
              <a:buFont typeface="Arial" panose="020B0604020202020204" pitchFamily="34" charset="0"/>
              <a:buChar char="•"/>
            </a:pPr>
            <a:r>
              <a:rPr lang="en-US" sz="2800" b="1" i="0" u="none" strike="noStrike" baseline="0" dirty="0">
                <a:latin typeface="TrebuchetMS"/>
              </a:rPr>
              <a:t>A1</a:t>
            </a:r>
            <a:r>
              <a:rPr lang="en-US" sz="2800" b="0" i="0" u="none" strike="noStrike" baseline="0" dirty="0">
                <a:latin typeface="TrebuchetMS"/>
              </a:rPr>
              <a:t>.</a:t>
            </a:r>
            <a:r>
              <a:rPr lang="en-US" sz="1800" b="0" i="0" u="none" strike="noStrike" baseline="0" dirty="0">
                <a:latin typeface="TrebuchetMS"/>
              </a:rPr>
              <a:t> </a:t>
            </a:r>
            <a:r>
              <a:rPr lang="en-US" sz="2400" b="1" i="0" u="none" strike="noStrike" baseline="0" dirty="0" err="1">
                <a:latin typeface="Calibri" panose="020F0502020204030204" pitchFamily="34" charset="0"/>
                <a:ea typeface="Calibri" panose="020F0502020204030204" pitchFamily="34" charset="0"/>
                <a:cs typeface="Calibri" panose="020F0502020204030204" pitchFamily="34" charset="0"/>
              </a:rPr>
              <a:t>Managementul</a:t>
            </a:r>
            <a:r>
              <a:rPr lang="en-US" sz="2400" b="1" i="0" u="none" strike="noStrike" baseline="0" dirty="0">
                <a:latin typeface="Calibri" panose="020F0502020204030204" pitchFamily="34" charset="0"/>
                <a:ea typeface="Calibri" panose="020F0502020204030204" pitchFamily="34" charset="0"/>
                <a:cs typeface="Calibri" panose="020F0502020204030204" pitchFamily="34" charset="0"/>
              </a:rPr>
              <a:t> general al </a:t>
            </a:r>
            <a:r>
              <a:rPr lang="en-US" sz="2400" b="1" i="0" u="none" strike="noStrike" baseline="0" dirty="0" err="1">
                <a:latin typeface="Calibri" panose="020F0502020204030204" pitchFamily="34" charset="0"/>
                <a:ea typeface="Calibri" panose="020F0502020204030204" pitchFamily="34" charset="0"/>
                <a:cs typeface="Calibri" panose="020F0502020204030204" pitchFamily="34" charset="0"/>
              </a:rPr>
              <a:t>proiectului</a:t>
            </a:r>
            <a:endParaRPr lang="en-US" sz="2400" b="1"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8C1DDDC7-4B79-4AA4-915A-45E331636F1B}"/>
              </a:ext>
            </a:extLst>
          </p:cNvPr>
          <p:cNvSpPr txBox="1"/>
          <p:nvPr/>
        </p:nvSpPr>
        <p:spPr>
          <a:xfrm>
            <a:off x="1784553" y="2341493"/>
            <a:ext cx="8750710" cy="2862322"/>
          </a:xfrm>
          <a:prstGeom prst="rect">
            <a:avLst/>
          </a:prstGeom>
          <a:noFill/>
        </p:spPr>
        <p:txBody>
          <a:bodyPr wrap="square" rtlCol="0">
            <a:spAutoFit/>
          </a:bodyPr>
          <a:lstStyle/>
          <a:p>
            <a:endParaRPr lang="en-US" dirty="0"/>
          </a:p>
          <a:p>
            <a:r>
              <a:rPr lang="en-US" dirty="0" err="1"/>
              <a:t>Activitatea</a:t>
            </a:r>
            <a:r>
              <a:rPr lang="en-US" dirty="0"/>
              <a:t> are ca scop </a:t>
            </a:r>
            <a:r>
              <a:rPr lang="en-US" dirty="0" err="1"/>
              <a:t>furnizarea</a:t>
            </a:r>
            <a:r>
              <a:rPr lang="en-US" dirty="0"/>
              <a:t> de </a:t>
            </a:r>
            <a:r>
              <a:rPr lang="en-US" dirty="0" err="1"/>
              <a:t>suport</a:t>
            </a:r>
            <a:r>
              <a:rPr lang="en-US" dirty="0"/>
              <a:t> </a:t>
            </a:r>
            <a:r>
              <a:rPr lang="en-US" dirty="0" err="1"/>
              <a:t>pentru</a:t>
            </a:r>
            <a:r>
              <a:rPr lang="en-US" dirty="0"/>
              <a:t> </a:t>
            </a:r>
            <a:r>
              <a:rPr lang="en-US" dirty="0" err="1"/>
              <a:t>Managerul</a:t>
            </a:r>
            <a:r>
              <a:rPr lang="en-US" dirty="0"/>
              <a:t> de </a:t>
            </a:r>
            <a:r>
              <a:rPr lang="en-US" dirty="0" err="1"/>
              <a:t>proiect</a:t>
            </a:r>
            <a:r>
              <a:rPr lang="en-US" dirty="0"/>
              <a:t>, </a:t>
            </a:r>
            <a:r>
              <a:rPr lang="en-US" dirty="0" err="1"/>
              <a:t>implicând</a:t>
            </a:r>
            <a:r>
              <a:rPr lang="en-US" dirty="0"/>
              <a:t> </a:t>
            </a:r>
            <a:r>
              <a:rPr lang="en-US" dirty="0" err="1"/>
              <a:t>activități</a:t>
            </a:r>
            <a:r>
              <a:rPr lang="en-US" dirty="0"/>
              <a:t> de </a:t>
            </a:r>
            <a:r>
              <a:rPr lang="en-US" dirty="0" err="1"/>
              <a:t>informare</a:t>
            </a:r>
            <a:r>
              <a:rPr lang="en-US" dirty="0"/>
              <a:t>, </a:t>
            </a:r>
            <a:r>
              <a:rPr lang="en-US" dirty="0" err="1"/>
              <a:t>promovare</a:t>
            </a:r>
            <a:r>
              <a:rPr lang="en-US" dirty="0"/>
              <a:t> a </a:t>
            </a:r>
            <a:r>
              <a:rPr lang="en-US" dirty="0" err="1"/>
              <a:t>proiectului</a:t>
            </a:r>
            <a:r>
              <a:rPr lang="en-US" dirty="0"/>
              <a:t> </a:t>
            </a:r>
            <a:r>
              <a:rPr lang="en-US" dirty="0" err="1"/>
              <a:t>și</a:t>
            </a:r>
            <a:r>
              <a:rPr lang="en-US" dirty="0"/>
              <a:t> </a:t>
            </a:r>
            <a:r>
              <a:rPr lang="en-US" dirty="0" err="1"/>
              <a:t>alte</a:t>
            </a:r>
            <a:r>
              <a:rPr lang="en-US" dirty="0"/>
              <a:t> </a:t>
            </a:r>
            <a:r>
              <a:rPr lang="en-US" dirty="0" err="1"/>
              <a:t>activități</a:t>
            </a:r>
            <a:r>
              <a:rPr lang="en-US" dirty="0"/>
              <a:t> administrative </a:t>
            </a:r>
            <a:r>
              <a:rPr lang="en-US" dirty="0" err="1"/>
              <a:t>asociate</a:t>
            </a:r>
            <a:r>
              <a:rPr lang="en-US" dirty="0"/>
              <a:t>, </a:t>
            </a:r>
            <a:r>
              <a:rPr lang="en-US" dirty="0" err="1"/>
              <a:t>desfășurate</a:t>
            </a:r>
            <a:r>
              <a:rPr lang="en-US" dirty="0"/>
              <a:t> de </a:t>
            </a:r>
            <a:r>
              <a:rPr lang="en-US" dirty="0" err="1"/>
              <a:t>cei</a:t>
            </a:r>
            <a:r>
              <a:rPr lang="en-US" dirty="0"/>
              <a:t> </a:t>
            </a:r>
            <a:r>
              <a:rPr lang="en-US" dirty="0" err="1"/>
              <a:t>doi</a:t>
            </a:r>
            <a:r>
              <a:rPr lang="en-US" dirty="0"/>
              <a:t> </a:t>
            </a:r>
            <a:r>
              <a:rPr lang="en-US" dirty="0" err="1"/>
              <a:t>parteneri</a:t>
            </a:r>
            <a:r>
              <a:rPr lang="en-US" dirty="0"/>
              <a:t> de </a:t>
            </a:r>
            <a:r>
              <a:rPr lang="en-US" dirty="0" err="1"/>
              <a:t>proiect</a:t>
            </a:r>
            <a:r>
              <a:rPr lang="en-US" dirty="0"/>
              <a:t>. </a:t>
            </a:r>
            <a:r>
              <a:rPr lang="en-US" dirty="0" err="1"/>
              <a:t>În</a:t>
            </a:r>
            <a:r>
              <a:rPr lang="en-US" dirty="0"/>
              <a:t> </a:t>
            </a:r>
            <a:r>
              <a:rPr lang="en-US" dirty="0" err="1"/>
              <a:t>cadrul</a:t>
            </a:r>
            <a:r>
              <a:rPr lang="en-US" dirty="0"/>
              <a:t> A1.2 se </a:t>
            </a:r>
            <a:r>
              <a:rPr lang="en-US" dirty="0" err="1"/>
              <a:t>vor</a:t>
            </a:r>
            <a:r>
              <a:rPr lang="en-US" dirty="0"/>
              <a:t> </a:t>
            </a:r>
            <a:r>
              <a:rPr lang="en-US" dirty="0" err="1"/>
              <a:t>organiza</a:t>
            </a:r>
            <a:r>
              <a:rPr lang="en-US" dirty="0"/>
              <a:t> </a:t>
            </a:r>
            <a:r>
              <a:rPr lang="en-US" dirty="0" err="1"/>
              <a:t>și</a:t>
            </a:r>
            <a:r>
              <a:rPr lang="en-US" dirty="0"/>
              <a:t> </a:t>
            </a:r>
            <a:r>
              <a:rPr lang="en-US" dirty="0" err="1"/>
              <a:t>implementa</a:t>
            </a:r>
            <a:r>
              <a:rPr lang="en-US" dirty="0"/>
              <a:t> </a:t>
            </a:r>
            <a:r>
              <a:rPr lang="en-US" dirty="0" err="1"/>
              <a:t>proceduri</a:t>
            </a:r>
            <a:r>
              <a:rPr lang="en-US" dirty="0"/>
              <a:t> de </a:t>
            </a:r>
            <a:r>
              <a:rPr lang="en-US" dirty="0" err="1"/>
              <a:t>achiziție</a:t>
            </a:r>
            <a:r>
              <a:rPr lang="en-US" dirty="0"/>
              <a:t>, precum </a:t>
            </a:r>
            <a:r>
              <a:rPr lang="en-US" dirty="0" err="1"/>
              <a:t>și</a:t>
            </a:r>
            <a:r>
              <a:rPr lang="en-US" dirty="0"/>
              <a:t> </a:t>
            </a:r>
            <a:r>
              <a:rPr lang="en-US" dirty="0" err="1"/>
              <a:t>alte</a:t>
            </a:r>
            <a:r>
              <a:rPr lang="en-US" dirty="0"/>
              <a:t> </a:t>
            </a:r>
            <a:r>
              <a:rPr lang="en-US" dirty="0" err="1"/>
              <a:t>activități</a:t>
            </a:r>
            <a:r>
              <a:rPr lang="en-US" dirty="0"/>
              <a:t> </a:t>
            </a:r>
            <a:r>
              <a:rPr lang="en-US" dirty="0" err="1"/>
              <a:t>juridice</a:t>
            </a:r>
            <a:r>
              <a:rPr lang="en-US" dirty="0"/>
              <a:t> </a:t>
            </a:r>
            <a:r>
              <a:rPr lang="en-US" dirty="0" err="1"/>
              <a:t>necesare</a:t>
            </a:r>
            <a:r>
              <a:rPr lang="en-US" dirty="0"/>
              <a:t> </a:t>
            </a:r>
            <a:r>
              <a:rPr lang="en-US" dirty="0" err="1"/>
              <a:t>funcționării</a:t>
            </a:r>
            <a:r>
              <a:rPr lang="en-US" dirty="0"/>
              <a:t> generale a </a:t>
            </a:r>
            <a:r>
              <a:rPr lang="en-US" dirty="0" err="1"/>
              <a:t>proiectului</a:t>
            </a:r>
            <a:r>
              <a:rPr lang="en-US" dirty="0"/>
              <a:t>, </a:t>
            </a:r>
            <a:r>
              <a:rPr lang="en-US" dirty="0" err="1"/>
              <a:t>incluzând</a:t>
            </a:r>
            <a:r>
              <a:rPr lang="en-US" dirty="0"/>
              <a:t> </a:t>
            </a:r>
            <a:r>
              <a:rPr lang="en-US" dirty="0" err="1"/>
              <a:t>planificarea</a:t>
            </a:r>
            <a:r>
              <a:rPr lang="en-US" dirty="0"/>
              <a:t> </a:t>
            </a:r>
            <a:r>
              <a:rPr lang="en-US" dirty="0" err="1"/>
              <a:t>periodică</a:t>
            </a:r>
            <a:r>
              <a:rPr lang="en-US" dirty="0"/>
              <a:t> a </a:t>
            </a:r>
            <a:r>
              <a:rPr lang="en-US" dirty="0" err="1"/>
              <a:t>achizițiilor</a:t>
            </a:r>
            <a:r>
              <a:rPr lang="en-US" dirty="0"/>
              <a:t> </a:t>
            </a:r>
            <a:r>
              <a:rPr lang="en-US" dirty="0" err="1"/>
              <a:t>și</a:t>
            </a:r>
            <a:r>
              <a:rPr lang="en-US" dirty="0"/>
              <a:t> </a:t>
            </a:r>
            <a:r>
              <a:rPr lang="en-US" dirty="0" err="1"/>
              <a:t>întocmirea</a:t>
            </a:r>
            <a:r>
              <a:rPr lang="en-US" dirty="0"/>
              <a:t> </a:t>
            </a:r>
            <a:r>
              <a:rPr lang="en-US" dirty="0" err="1"/>
              <a:t>documentației</a:t>
            </a:r>
            <a:r>
              <a:rPr lang="en-US" dirty="0"/>
              <a:t> </a:t>
            </a:r>
            <a:r>
              <a:rPr lang="en-US" dirty="0" err="1"/>
              <a:t>aferente</a:t>
            </a:r>
            <a:r>
              <a:rPr lang="en-US" dirty="0"/>
              <a:t>, conform </a:t>
            </a:r>
            <a:r>
              <a:rPr lang="en-US" dirty="0" err="1"/>
              <a:t>procedurilor</a:t>
            </a:r>
            <a:r>
              <a:rPr lang="en-US" dirty="0"/>
              <a:t> </a:t>
            </a:r>
            <a:r>
              <a:rPr lang="en-US" dirty="0" err="1"/>
              <a:t>legale</a:t>
            </a:r>
            <a:r>
              <a:rPr lang="en-US" dirty="0"/>
              <a:t>. De </a:t>
            </a:r>
            <a:r>
              <a:rPr lang="en-US" dirty="0" err="1"/>
              <a:t>asemenea</a:t>
            </a:r>
            <a:r>
              <a:rPr lang="en-US" dirty="0"/>
              <a:t>, se </a:t>
            </a:r>
            <a:r>
              <a:rPr lang="en-US" dirty="0" err="1"/>
              <a:t>vor</a:t>
            </a:r>
            <a:r>
              <a:rPr lang="en-US" dirty="0"/>
              <a:t> </a:t>
            </a:r>
            <a:r>
              <a:rPr lang="en-US" dirty="0" err="1"/>
              <a:t>asigura</a:t>
            </a:r>
            <a:r>
              <a:rPr lang="en-US" dirty="0"/>
              <a:t> </a:t>
            </a:r>
            <a:r>
              <a:rPr lang="en-US" dirty="0" err="1"/>
              <a:t>măsurile</a:t>
            </a:r>
            <a:r>
              <a:rPr lang="en-US" dirty="0"/>
              <a:t> </a:t>
            </a:r>
            <a:r>
              <a:rPr lang="en-US" dirty="0" err="1"/>
              <a:t>minime</a:t>
            </a:r>
            <a:r>
              <a:rPr lang="en-US" dirty="0"/>
              <a:t> de </a:t>
            </a:r>
            <a:r>
              <a:rPr lang="en-US" dirty="0" err="1"/>
              <a:t>informare</a:t>
            </a:r>
            <a:r>
              <a:rPr lang="en-US" dirty="0"/>
              <a:t> </a:t>
            </a:r>
            <a:r>
              <a:rPr lang="en-US" dirty="0" err="1"/>
              <a:t>și</a:t>
            </a:r>
            <a:r>
              <a:rPr lang="en-US" dirty="0"/>
              <a:t> </a:t>
            </a:r>
            <a:r>
              <a:rPr lang="en-US" dirty="0" err="1"/>
              <a:t>publicitate</a:t>
            </a:r>
            <a:r>
              <a:rPr lang="en-US" dirty="0"/>
              <a:t> </a:t>
            </a:r>
            <a:r>
              <a:rPr lang="en-US" dirty="0" err="1"/>
              <a:t>pentru</a:t>
            </a:r>
            <a:r>
              <a:rPr lang="en-US" dirty="0"/>
              <a:t> </a:t>
            </a:r>
            <a:r>
              <a:rPr lang="en-US" dirty="0" err="1"/>
              <a:t>proiect</a:t>
            </a:r>
            <a:r>
              <a:rPr lang="en-US" dirty="0"/>
              <a:t>, </a:t>
            </a:r>
            <a:r>
              <a:rPr lang="en-US" dirty="0" err="1"/>
              <a:t>în</a:t>
            </a:r>
            <a:r>
              <a:rPr lang="en-US" dirty="0"/>
              <a:t> </a:t>
            </a:r>
            <a:r>
              <a:rPr lang="en-US" dirty="0" err="1"/>
              <a:t>conformitate</a:t>
            </a:r>
            <a:r>
              <a:rPr lang="en-US" dirty="0"/>
              <a:t> cu </a:t>
            </a:r>
            <a:r>
              <a:rPr lang="en-US" dirty="0" err="1"/>
              <a:t>Ghidul</a:t>
            </a:r>
            <a:r>
              <a:rPr lang="en-US" dirty="0"/>
              <a:t> </a:t>
            </a:r>
            <a:r>
              <a:rPr lang="en-US" dirty="0" err="1"/>
              <a:t>Solicitantului</a:t>
            </a:r>
            <a:r>
              <a:rPr lang="en-US" dirty="0"/>
              <a:t> - </a:t>
            </a:r>
            <a:r>
              <a:rPr lang="en-US" dirty="0" err="1"/>
              <a:t>Condiții</a:t>
            </a:r>
            <a:r>
              <a:rPr lang="en-US" dirty="0"/>
              <a:t> Generale </a:t>
            </a:r>
            <a:r>
              <a:rPr lang="en-US" dirty="0" err="1"/>
              <a:t>pentru</a:t>
            </a:r>
            <a:r>
              <a:rPr lang="en-US" dirty="0"/>
              <a:t> </a:t>
            </a:r>
            <a:r>
              <a:rPr lang="en-US" dirty="0" err="1"/>
              <a:t>Programul</a:t>
            </a:r>
            <a:r>
              <a:rPr lang="en-US" dirty="0"/>
              <a:t> </a:t>
            </a:r>
            <a:r>
              <a:rPr lang="en-US" dirty="0" err="1"/>
              <a:t>Educație</a:t>
            </a:r>
            <a:r>
              <a:rPr lang="en-US" dirty="0"/>
              <a:t> </a:t>
            </a:r>
            <a:r>
              <a:rPr lang="en-US" dirty="0" err="1"/>
              <a:t>și</a:t>
            </a:r>
            <a:r>
              <a:rPr lang="en-US" dirty="0"/>
              <a:t> </a:t>
            </a:r>
            <a:r>
              <a:rPr lang="en-US" dirty="0" err="1"/>
              <a:t>Ocupare</a:t>
            </a:r>
            <a:r>
              <a:rPr lang="en-US" dirty="0"/>
              <a:t> (PEO) 2021-2027, </a:t>
            </a:r>
            <a:r>
              <a:rPr lang="en-US" dirty="0" err="1"/>
              <a:t>respectând</a:t>
            </a:r>
            <a:r>
              <a:rPr lang="en-US" dirty="0"/>
              <a:t> </a:t>
            </a:r>
            <a:r>
              <a:rPr lang="en-US" dirty="0" err="1"/>
              <a:t>Ghidul</a:t>
            </a:r>
            <a:r>
              <a:rPr lang="en-US" dirty="0"/>
              <a:t> de </a:t>
            </a:r>
            <a:r>
              <a:rPr lang="en-US" dirty="0" err="1"/>
              <a:t>Identitate</a:t>
            </a:r>
            <a:r>
              <a:rPr lang="en-US" dirty="0"/>
              <a:t> </a:t>
            </a:r>
            <a:r>
              <a:rPr lang="en-US" dirty="0" err="1"/>
              <a:t>Vizuală</a:t>
            </a:r>
            <a:r>
              <a:rPr lang="en-US" dirty="0"/>
              <a:t> </a:t>
            </a:r>
            <a:r>
              <a:rPr lang="en-US" dirty="0" err="1"/>
              <a:t>pentru</a:t>
            </a:r>
            <a:r>
              <a:rPr lang="en-US" dirty="0"/>
              <a:t> </a:t>
            </a:r>
            <a:r>
              <a:rPr lang="en-US" dirty="0" err="1"/>
              <a:t>vizibilitate</a:t>
            </a:r>
            <a:r>
              <a:rPr lang="en-US" dirty="0"/>
              <a:t>, </a:t>
            </a:r>
            <a:r>
              <a:rPr lang="en-US" dirty="0" err="1"/>
              <a:t>transparență</a:t>
            </a:r>
            <a:r>
              <a:rPr lang="en-US" dirty="0"/>
              <a:t> </a:t>
            </a:r>
            <a:r>
              <a:rPr lang="en-US" dirty="0" err="1"/>
              <a:t>și</a:t>
            </a:r>
            <a:r>
              <a:rPr lang="en-US" dirty="0"/>
              <a:t> </a:t>
            </a:r>
            <a:r>
              <a:rPr lang="en-US" dirty="0" err="1"/>
              <a:t>comunicare</a:t>
            </a:r>
            <a:r>
              <a:rPr lang="en-US" dirty="0"/>
              <a:t> </a:t>
            </a:r>
            <a:r>
              <a:rPr lang="en-US" dirty="0" err="1"/>
              <a:t>în</a:t>
            </a:r>
            <a:r>
              <a:rPr lang="en-US" dirty="0"/>
              <a:t> </a:t>
            </a:r>
            <a:r>
              <a:rPr lang="en-US" dirty="0" err="1"/>
              <a:t>perioada</a:t>
            </a:r>
            <a:r>
              <a:rPr lang="en-US" dirty="0"/>
              <a:t> de </a:t>
            </a:r>
            <a:r>
              <a:rPr lang="en-US" dirty="0" err="1"/>
              <a:t>programare</a:t>
            </a:r>
            <a:r>
              <a:rPr lang="en-US" dirty="0"/>
              <a:t> 2021-2027.</a:t>
            </a:r>
          </a:p>
        </p:txBody>
      </p:sp>
    </p:spTree>
    <p:extLst>
      <p:ext uri="{BB962C8B-B14F-4D97-AF65-F5344CB8AC3E}">
        <p14:creationId xmlns:p14="http://schemas.microsoft.com/office/powerpoint/2010/main" val="3774056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0A0A5-2719-804F-9A8F-EB825919D842}"/>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EE11E645-B0DE-99BC-8E2C-7631D216B9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93" y="-130600"/>
            <a:ext cx="1333740" cy="1333740"/>
          </a:xfrm>
          <a:prstGeom prst="rect">
            <a:avLst/>
          </a:prstGeom>
        </p:spPr>
      </p:pic>
      <p:pic>
        <p:nvPicPr>
          <p:cNvPr id="9" name="Picture 8">
            <a:extLst>
              <a:ext uri="{FF2B5EF4-FFF2-40B4-BE49-F238E27FC236}">
                <a16:creationId xmlns:a16="http://schemas.microsoft.com/office/drawing/2014/main" id="{BB66A628-D409-D4FB-7EE9-C2E087313F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570" y="5849403"/>
            <a:ext cx="3155387" cy="239235"/>
          </a:xfrm>
          <a:prstGeom prst="rect">
            <a:avLst/>
          </a:prstGeom>
        </p:spPr>
      </p:pic>
      <p:pic>
        <p:nvPicPr>
          <p:cNvPr id="13" name="Picture 12">
            <a:extLst>
              <a:ext uri="{FF2B5EF4-FFF2-40B4-BE49-F238E27FC236}">
                <a16:creationId xmlns:a16="http://schemas.microsoft.com/office/drawing/2014/main" id="{E5E7FE0A-BFDD-79B3-C147-AD5961CB15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16179" y="65395"/>
            <a:ext cx="3038168" cy="636116"/>
          </a:xfrm>
          <a:prstGeom prst="rect">
            <a:avLst/>
          </a:prstGeom>
        </p:spPr>
      </p:pic>
      <p:pic>
        <p:nvPicPr>
          <p:cNvPr id="15" name="Picture 14">
            <a:extLst>
              <a:ext uri="{FF2B5EF4-FFF2-40B4-BE49-F238E27FC236}">
                <a16:creationId xmlns:a16="http://schemas.microsoft.com/office/drawing/2014/main" id="{4ED8F5A0-3B61-0D09-795B-29956CBED7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895" y="65395"/>
            <a:ext cx="1505195" cy="836219"/>
          </a:xfrm>
          <a:prstGeom prst="rect">
            <a:avLst/>
          </a:prstGeom>
        </p:spPr>
      </p:pic>
      <p:pic>
        <p:nvPicPr>
          <p:cNvPr id="18" name="Picture 17">
            <a:extLst>
              <a:ext uri="{FF2B5EF4-FFF2-40B4-BE49-F238E27FC236}">
                <a16:creationId xmlns:a16="http://schemas.microsoft.com/office/drawing/2014/main" id="{31DCDCB9-551D-0F92-23BE-D4875404BD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6527" y="5618126"/>
            <a:ext cx="1404907" cy="941023"/>
          </a:xfrm>
          <a:prstGeom prst="rect">
            <a:avLst/>
          </a:prstGeom>
        </p:spPr>
      </p:pic>
      <p:sp>
        <p:nvSpPr>
          <p:cNvPr id="2" name="TextBox 1">
            <a:extLst>
              <a:ext uri="{FF2B5EF4-FFF2-40B4-BE49-F238E27FC236}">
                <a16:creationId xmlns:a16="http://schemas.microsoft.com/office/drawing/2014/main" id="{50BA18EA-D669-52B2-9B6D-4656AF7DBF25}"/>
              </a:ext>
            </a:extLst>
          </p:cNvPr>
          <p:cNvSpPr txBox="1"/>
          <p:nvPr/>
        </p:nvSpPr>
        <p:spPr>
          <a:xfrm>
            <a:off x="2700679" y="972307"/>
            <a:ext cx="6086168" cy="461665"/>
          </a:xfrm>
          <a:prstGeom prst="rect">
            <a:avLst/>
          </a:prstGeom>
          <a:noFill/>
        </p:spPr>
        <p:txBody>
          <a:bodyPr wrap="square" rtlCol="0">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ACTIVITATILE PROIECTULUI</a:t>
            </a:r>
          </a:p>
        </p:txBody>
      </p:sp>
      <p:sp>
        <p:nvSpPr>
          <p:cNvPr id="3" name="TextBox 2">
            <a:extLst>
              <a:ext uri="{FF2B5EF4-FFF2-40B4-BE49-F238E27FC236}">
                <a16:creationId xmlns:a16="http://schemas.microsoft.com/office/drawing/2014/main" id="{6A747EB8-0131-71F8-29F1-F0D7C6F4649B}"/>
              </a:ext>
            </a:extLst>
          </p:cNvPr>
          <p:cNvSpPr txBox="1"/>
          <p:nvPr/>
        </p:nvSpPr>
        <p:spPr>
          <a:xfrm>
            <a:off x="1386348" y="1809135"/>
            <a:ext cx="7472517" cy="800219"/>
          </a:xfrm>
          <a:prstGeom prst="rect">
            <a:avLst/>
          </a:prstGeom>
          <a:noFill/>
        </p:spPr>
        <p:txBody>
          <a:bodyPr wrap="square" rtlCol="0">
            <a:spAutoFit/>
          </a:bodyPr>
          <a:lstStyle/>
          <a:p>
            <a:pPr marL="285750" indent="-285750">
              <a:buFont typeface="Arial" panose="020B0604020202020204" pitchFamily="34" charset="0"/>
              <a:buChar char="•"/>
            </a:pPr>
            <a:r>
              <a:rPr lang="en-US" sz="2800" b="1" i="0" u="none" strike="noStrike" baseline="0" dirty="0">
                <a:latin typeface="TrebuchetMS"/>
              </a:rPr>
              <a:t>A2</a:t>
            </a:r>
            <a:r>
              <a:rPr lang="en-US" sz="2800" b="0" i="0" u="none" strike="noStrike" baseline="0" dirty="0">
                <a:latin typeface="TrebuchetMS"/>
              </a:rPr>
              <a:t>.</a:t>
            </a:r>
            <a:r>
              <a:rPr lang="en-US" sz="1800" b="0" i="0" u="none" strike="noStrike" baseline="0" dirty="0">
                <a:latin typeface="TrebuchetMS"/>
              </a:rPr>
              <a:t> </a:t>
            </a:r>
            <a:r>
              <a:rPr lang="en-US" sz="1800" b="1" i="0" u="none" strike="noStrike" baseline="0" dirty="0" err="1">
                <a:latin typeface="TrebuchetMS"/>
              </a:rPr>
              <a:t>Organizarea</a:t>
            </a:r>
            <a:r>
              <a:rPr lang="en-US" sz="1800" b="1" i="0" u="none" strike="noStrike" baseline="0" dirty="0">
                <a:latin typeface="TrebuchetMS"/>
              </a:rPr>
              <a:t> </a:t>
            </a:r>
            <a:r>
              <a:rPr lang="en-US" sz="1800" b="1" i="0" u="none" strike="noStrike" baseline="0" dirty="0" err="1">
                <a:latin typeface="TrebuchetMS"/>
              </a:rPr>
              <a:t>si</a:t>
            </a:r>
            <a:r>
              <a:rPr lang="en-US" sz="1800" b="1" i="0" u="none" strike="noStrike" baseline="0" dirty="0">
                <a:latin typeface="TrebuchetMS"/>
              </a:rPr>
              <a:t> </a:t>
            </a:r>
            <a:r>
              <a:rPr lang="en-US" sz="1800" b="1" i="0" u="none" strike="noStrike" baseline="0" dirty="0" err="1">
                <a:latin typeface="TrebuchetMS"/>
              </a:rPr>
              <a:t>derularea</a:t>
            </a:r>
            <a:r>
              <a:rPr lang="en-US" sz="1800" b="1" i="0" u="none" strike="noStrike" baseline="0" dirty="0">
                <a:latin typeface="TrebuchetMS"/>
              </a:rPr>
              <a:t> de </a:t>
            </a:r>
            <a:r>
              <a:rPr lang="en-US" sz="1800" b="1" i="0" u="none" strike="noStrike" baseline="0" dirty="0" err="1">
                <a:latin typeface="TrebuchetMS"/>
              </a:rPr>
              <a:t>campanii</a:t>
            </a:r>
            <a:r>
              <a:rPr lang="en-US" sz="1800" b="1" i="0" u="none" strike="noStrike" baseline="0" dirty="0">
                <a:latin typeface="TrebuchetMS"/>
              </a:rPr>
              <a:t> de </a:t>
            </a:r>
            <a:r>
              <a:rPr lang="en-US" sz="1800" b="1" i="0" u="none" strike="noStrike" baseline="0" dirty="0" err="1">
                <a:latin typeface="TrebuchetMS"/>
              </a:rPr>
              <a:t>constientizare</a:t>
            </a:r>
            <a:r>
              <a:rPr lang="en-US" sz="1800" b="1" i="0" u="none" strike="noStrike" baseline="0" dirty="0">
                <a:latin typeface="TrebuchetMS"/>
              </a:rPr>
              <a:t> a </a:t>
            </a:r>
            <a:r>
              <a:rPr lang="en-US" sz="1800" b="1" i="0" u="none" strike="noStrike" baseline="0" dirty="0" err="1">
                <a:latin typeface="TrebuchetMS"/>
              </a:rPr>
              <a:t>angajatilor</a:t>
            </a:r>
            <a:r>
              <a:rPr lang="en-US" sz="1800" b="1" i="0" u="none" strike="noStrike" baseline="0" dirty="0">
                <a:latin typeface="TrebuchetMS"/>
              </a:rPr>
              <a:t> </a:t>
            </a:r>
            <a:r>
              <a:rPr lang="en-US" sz="1800" b="1" i="0" u="none" strike="noStrike" baseline="0" dirty="0" err="1">
                <a:latin typeface="TrebuchetMS"/>
              </a:rPr>
              <a:t>si</a:t>
            </a:r>
            <a:r>
              <a:rPr lang="en-US" sz="1800" b="1" i="0" u="none" strike="noStrike" baseline="0" dirty="0">
                <a:latin typeface="TrebuchetMS"/>
              </a:rPr>
              <a:t> </a:t>
            </a:r>
            <a:r>
              <a:rPr lang="en-US" sz="1800" b="1" i="0" u="none" strike="noStrike" baseline="0" dirty="0" err="1">
                <a:latin typeface="TrebuchetMS"/>
              </a:rPr>
              <a:t>angajatorilor</a:t>
            </a:r>
            <a:r>
              <a:rPr lang="en-US" sz="1800" b="1" i="0" u="none" strike="noStrike" baseline="0" dirty="0">
                <a:latin typeface="TrebuchetMS"/>
              </a:rPr>
              <a:t> </a:t>
            </a:r>
            <a:r>
              <a:rPr lang="en-US" sz="1800" b="1" i="0" u="none" strike="noStrike" baseline="0" dirty="0" err="1">
                <a:latin typeface="TrebuchetMS"/>
              </a:rPr>
              <a:t>privind</a:t>
            </a:r>
            <a:r>
              <a:rPr lang="en-US" sz="1800" b="1" i="0" u="none" strike="noStrike" baseline="0" dirty="0">
                <a:latin typeface="TrebuchetMS"/>
              </a:rPr>
              <a:t> </a:t>
            </a:r>
            <a:r>
              <a:rPr lang="en-US" sz="1800" b="1" i="0" u="none" strike="noStrike" baseline="0" dirty="0" err="1">
                <a:latin typeface="TrebuchetMS"/>
              </a:rPr>
              <a:t>importanta</a:t>
            </a:r>
            <a:r>
              <a:rPr lang="en-US" sz="1800" b="1" i="0" u="none" strike="noStrike" baseline="0" dirty="0">
                <a:latin typeface="TrebuchetMS"/>
              </a:rPr>
              <a:t> </a:t>
            </a:r>
            <a:r>
              <a:rPr lang="en-US" sz="1800" b="1" i="0" u="none" strike="noStrike" baseline="0" dirty="0" err="1">
                <a:latin typeface="TrebuchetMS"/>
              </a:rPr>
              <a:t>participarii</a:t>
            </a:r>
            <a:r>
              <a:rPr lang="en-US" sz="1800" b="1" i="0" u="none" strike="noStrike" baseline="0" dirty="0">
                <a:latin typeface="TrebuchetMS"/>
              </a:rPr>
              <a:t> la FPC</a:t>
            </a:r>
            <a:endParaRPr lang="en-US" b="1" dirty="0"/>
          </a:p>
        </p:txBody>
      </p:sp>
      <p:sp>
        <p:nvSpPr>
          <p:cNvPr id="4" name="TextBox 3">
            <a:extLst>
              <a:ext uri="{FF2B5EF4-FFF2-40B4-BE49-F238E27FC236}">
                <a16:creationId xmlns:a16="http://schemas.microsoft.com/office/drawing/2014/main" id="{C9ABC62F-AEB7-78BC-F5BE-884FF7834A3D}"/>
              </a:ext>
            </a:extLst>
          </p:cNvPr>
          <p:cNvSpPr txBox="1"/>
          <p:nvPr/>
        </p:nvSpPr>
        <p:spPr>
          <a:xfrm>
            <a:off x="2035278" y="3164520"/>
            <a:ext cx="8750710" cy="2308324"/>
          </a:xfrm>
          <a:prstGeom prst="rect">
            <a:avLst/>
          </a:prstGeom>
          <a:noFill/>
        </p:spPr>
        <p:txBody>
          <a:bodyPr wrap="square" rtlCol="0">
            <a:spAutoFit/>
          </a:bodyPr>
          <a:lstStyle/>
          <a:p>
            <a:r>
              <a:rPr lang="en-US" dirty="0" err="1"/>
              <a:t>Solicitantul</a:t>
            </a:r>
            <a:r>
              <a:rPr lang="en-US" dirty="0"/>
              <a:t> </a:t>
            </a:r>
            <a:r>
              <a:rPr lang="en-US" dirty="0" err="1"/>
              <a:t>și</a:t>
            </a:r>
            <a:r>
              <a:rPr lang="en-US" dirty="0"/>
              <a:t> </a:t>
            </a:r>
            <a:r>
              <a:rPr lang="en-US" dirty="0" err="1"/>
              <a:t>Partenerul</a:t>
            </a:r>
            <a:r>
              <a:rPr lang="en-US" dirty="0"/>
              <a:t> 1 </a:t>
            </a:r>
            <a:r>
              <a:rPr lang="en-US" dirty="0" err="1"/>
              <a:t>vor</a:t>
            </a:r>
            <a:r>
              <a:rPr lang="en-US" dirty="0"/>
              <a:t> </a:t>
            </a:r>
            <a:r>
              <a:rPr lang="en-US" dirty="0" err="1"/>
              <a:t>desfășura</a:t>
            </a:r>
            <a:r>
              <a:rPr lang="en-US" dirty="0"/>
              <a:t> </a:t>
            </a:r>
            <a:r>
              <a:rPr lang="en-US" dirty="0" err="1"/>
              <a:t>activități</a:t>
            </a:r>
            <a:r>
              <a:rPr lang="en-US" dirty="0"/>
              <a:t> de </a:t>
            </a:r>
            <a:r>
              <a:rPr lang="en-US" dirty="0" err="1"/>
              <a:t>organizare</a:t>
            </a:r>
            <a:r>
              <a:rPr lang="en-US" dirty="0"/>
              <a:t> </a:t>
            </a:r>
            <a:r>
              <a:rPr lang="en-US" dirty="0" err="1"/>
              <a:t>și</a:t>
            </a:r>
            <a:r>
              <a:rPr lang="en-US" dirty="0"/>
              <a:t> </a:t>
            </a:r>
            <a:r>
              <a:rPr lang="en-US" dirty="0" err="1"/>
              <a:t>implementare</a:t>
            </a:r>
            <a:r>
              <a:rPr lang="en-US" dirty="0"/>
              <a:t> a </a:t>
            </a:r>
            <a:r>
              <a:rPr lang="en-US" dirty="0" err="1"/>
              <a:t>campaniilor</a:t>
            </a:r>
            <a:r>
              <a:rPr lang="en-US" dirty="0"/>
              <a:t> de </a:t>
            </a:r>
            <a:r>
              <a:rPr lang="en-US" dirty="0" err="1"/>
              <a:t>conștientizare</a:t>
            </a:r>
            <a:r>
              <a:rPr lang="en-US" dirty="0"/>
              <a:t> destinate </a:t>
            </a:r>
            <a:r>
              <a:rPr lang="en-US" dirty="0" err="1"/>
              <a:t>angajaților</a:t>
            </a:r>
            <a:r>
              <a:rPr lang="en-US" dirty="0"/>
              <a:t> </a:t>
            </a:r>
            <a:r>
              <a:rPr lang="en-US" dirty="0" err="1"/>
              <a:t>și</a:t>
            </a:r>
            <a:r>
              <a:rPr lang="en-US" dirty="0"/>
              <a:t> </a:t>
            </a:r>
            <a:r>
              <a:rPr lang="en-US" dirty="0" err="1"/>
              <a:t>angajatorilor</a:t>
            </a:r>
            <a:r>
              <a:rPr lang="en-US" dirty="0"/>
              <a:t>, </a:t>
            </a:r>
            <a:r>
              <a:rPr lang="en-US" dirty="0" err="1"/>
              <a:t>având</a:t>
            </a:r>
            <a:r>
              <a:rPr lang="en-US" dirty="0"/>
              <a:t> ca scop </a:t>
            </a:r>
            <a:r>
              <a:rPr lang="en-US" dirty="0" err="1"/>
              <a:t>promovarea</a:t>
            </a:r>
            <a:r>
              <a:rPr lang="en-US" dirty="0"/>
              <a:t> </a:t>
            </a:r>
            <a:r>
              <a:rPr lang="en-US" dirty="0" err="1"/>
              <a:t>participării</a:t>
            </a:r>
            <a:r>
              <a:rPr lang="en-US" dirty="0"/>
              <a:t> la FPC. </a:t>
            </a:r>
            <a:r>
              <a:rPr lang="en-US" dirty="0" err="1"/>
              <a:t>Aceasta</a:t>
            </a:r>
            <a:r>
              <a:rPr lang="en-US" dirty="0"/>
              <a:t> se </a:t>
            </a:r>
            <a:r>
              <a:rPr lang="en-US" dirty="0" err="1"/>
              <a:t>va</a:t>
            </a:r>
            <a:r>
              <a:rPr lang="en-US" dirty="0"/>
              <a:t> </a:t>
            </a:r>
            <a:r>
              <a:rPr lang="en-US" dirty="0" err="1"/>
              <a:t>realiza</a:t>
            </a:r>
            <a:r>
              <a:rPr lang="en-US" dirty="0"/>
              <a:t> </a:t>
            </a:r>
            <a:r>
              <a:rPr lang="en-US" dirty="0" err="1"/>
              <a:t>printr</a:t>
            </a:r>
            <a:r>
              <a:rPr lang="en-US" dirty="0"/>
              <a:t>-o </a:t>
            </a:r>
            <a:r>
              <a:rPr lang="en-US" dirty="0" err="1"/>
              <a:t>campanie</a:t>
            </a:r>
            <a:r>
              <a:rPr lang="en-US" dirty="0"/>
              <a:t> </a:t>
            </a:r>
            <a:r>
              <a:rPr lang="en-US" dirty="0" err="1"/>
              <a:t>continuă</a:t>
            </a:r>
            <a:r>
              <a:rPr lang="en-US" dirty="0"/>
              <a:t> de </a:t>
            </a:r>
            <a:r>
              <a:rPr lang="en-US" dirty="0" err="1"/>
              <a:t>informare</a:t>
            </a:r>
            <a:r>
              <a:rPr lang="en-US" dirty="0"/>
              <a:t> </a:t>
            </a:r>
            <a:r>
              <a:rPr lang="en-US" dirty="0" err="1"/>
              <a:t>și</a:t>
            </a:r>
            <a:r>
              <a:rPr lang="en-US" dirty="0"/>
              <a:t> </a:t>
            </a:r>
            <a:r>
              <a:rPr lang="en-US" dirty="0" err="1"/>
              <a:t>conștientizare</a:t>
            </a:r>
            <a:r>
              <a:rPr lang="en-US" dirty="0"/>
              <a:t>, </a:t>
            </a:r>
            <a:r>
              <a:rPr lang="en-US" dirty="0" err="1"/>
              <a:t>atât</a:t>
            </a:r>
            <a:r>
              <a:rPr lang="en-US" dirty="0"/>
              <a:t> online, </a:t>
            </a:r>
            <a:r>
              <a:rPr lang="en-US" dirty="0" err="1"/>
              <a:t>cât</a:t>
            </a:r>
            <a:r>
              <a:rPr lang="en-US" dirty="0"/>
              <a:t> </a:t>
            </a:r>
            <a:r>
              <a:rPr lang="en-US" dirty="0" err="1"/>
              <a:t>și</a:t>
            </a:r>
            <a:r>
              <a:rPr lang="en-US" dirty="0"/>
              <a:t> offline, </a:t>
            </a:r>
            <a:r>
              <a:rPr lang="en-US" dirty="0" err="1"/>
              <a:t>în</a:t>
            </a:r>
            <a:r>
              <a:rPr lang="en-US" dirty="0"/>
              <a:t> </a:t>
            </a:r>
            <a:r>
              <a:rPr lang="en-US" dirty="0" err="1"/>
              <a:t>vederea</a:t>
            </a:r>
            <a:r>
              <a:rPr lang="en-US" dirty="0"/>
              <a:t> </a:t>
            </a:r>
            <a:r>
              <a:rPr lang="en-US" dirty="0" err="1"/>
              <a:t>selectării</a:t>
            </a:r>
            <a:r>
              <a:rPr lang="en-US" dirty="0"/>
              <a:t> </a:t>
            </a:r>
            <a:r>
              <a:rPr lang="en-US" dirty="0" err="1"/>
              <a:t>Grupului</a:t>
            </a:r>
            <a:r>
              <a:rPr lang="en-US" dirty="0"/>
              <a:t> </a:t>
            </a:r>
            <a:r>
              <a:rPr lang="en-US" dirty="0" err="1"/>
              <a:t>Țintă</a:t>
            </a:r>
            <a:r>
              <a:rPr lang="en-US" dirty="0"/>
              <a:t> al </a:t>
            </a:r>
            <a:r>
              <a:rPr lang="en-US" dirty="0" err="1"/>
              <a:t>proiectului</a:t>
            </a:r>
            <a:r>
              <a:rPr lang="en-US" dirty="0"/>
              <a:t>: 601 </a:t>
            </a:r>
            <a:r>
              <a:rPr lang="en-US" dirty="0" err="1"/>
              <a:t>participanți</a:t>
            </a:r>
            <a:r>
              <a:rPr lang="en-US" dirty="0"/>
              <a:t> la </a:t>
            </a:r>
            <a:r>
              <a:rPr lang="en-US" dirty="0" err="1"/>
              <a:t>activitățile</a:t>
            </a:r>
            <a:r>
              <a:rPr lang="en-US" dirty="0"/>
              <a:t> </a:t>
            </a:r>
            <a:r>
              <a:rPr lang="en-US" dirty="0" err="1"/>
              <a:t>proiectului</a:t>
            </a:r>
            <a:r>
              <a:rPr lang="en-US" dirty="0"/>
              <a:t>, </a:t>
            </a:r>
            <a:r>
              <a:rPr lang="en-US" dirty="0" err="1"/>
              <a:t>persoane</a:t>
            </a:r>
            <a:r>
              <a:rPr lang="en-US" dirty="0"/>
              <a:t> cu </a:t>
            </a:r>
            <a:r>
              <a:rPr lang="en-US" dirty="0" err="1"/>
              <a:t>vârsta</a:t>
            </a:r>
            <a:r>
              <a:rPr lang="en-US" dirty="0"/>
              <a:t> </a:t>
            </a:r>
            <a:r>
              <a:rPr lang="en-US" dirty="0" err="1"/>
              <a:t>între</a:t>
            </a:r>
            <a:r>
              <a:rPr lang="en-US" dirty="0"/>
              <a:t> 18 </a:t>
            </a:r>
            <a:r>
              <a:rPr lang="en-US" dirty="0" err="1"/>
              <a:t>și</a:t>
            </a:r>
            <a:r>
              <a:rPr lang="en-US" dirty="0"/>
              <a:t> 65 de ani, </a:t>
            </a:r>
            <a:r>
              <a:rPr lang="en-US" dirty="0" err="1"/>
              <a:t>angajate</a:t>
            </a:r>
            <a:r>
              <a:rPr lang="en-US" dirty="0"/>
              <a:t> cu contract individual de </a:t>
            </a:r>
            <a:r>
              <a:rPr lang="en-US" dirty="0" err="1"/>
              <a:t>muncă</a:t>
            </a:r>
            <a:r>
              <a:rPr lang="en-US" dirty="0"/>
              <a:t> (</a:t>
            </a:r>
            <a:r>
              <a:rPr lang="en-US" dirty="0" err="1"/>
              <a:t>normă</a:t>
            </a:r>
            <a:r>
              <a:rPr lang="en-US" dirty="0"/>
              <a:t> </a:t>
            </a:r>
            <a:r>
              <a:rPr lang="en-US" dirty="0" err="1"/>
              <a:t>întreagă</a:t>
            </a:r>
            <a:r>
              <a:rPr lang="en-US" dirty="0"/>
              <a:t> </a:t>
            </a:r>
            <a:r>
              <a:rPr lang="en-US" dirty="0" err="1"/>
              <a:t>sau</a:t>
            </a:r>
            <a:r>
              <a:rPr lang="en-US" dirty="0"/>
              <a:t> </a:t>
            </a:r>
            <a:r>
              <a:rPr lang="en-US" dirty="0" err="1"/>
              <a:t>parțială</a:t>
            </a:r>
            <a:r>
              <a:rPr lang="en-US" dirty="0"/>
              <a:t>), </a:t>
            </a:r>
            <a:r>
              <a:rPr lang="en-US" dirty="0" err="1"/>
              <a:t>inclusiv</a:t>
            </a:r>
            <a:r>
              <a:rPr lang="en-US" dirty="0"/>
              <a:t> </a:t>
            </a:r>
            <a:r>
              <a:rPr lang="en-US" dirty="0" err="1"/>
              <a:t>persoane</a:t>
            </a:r>
            <a:r>
              <a:rPr lang="en-US" dirty="0"/>
              <a:t> </a:t>
            </a:r>
            <a:r>
              <a:rPr lang="en-US" dirty="0" err="1"/>
              <a:t>în</a:t>
            </a:r>
            <a:r>
              <a:rPr lang="en-US" dirty="0"/>
              <a:t> </a:t>
            </a:r>
            <a:r>
              <a:rPr lang="en-US" dirty="0" err="1"/>
              <a:t>funcții</a:t>
            </a:r>
            <a:r>
              <a:rPr lang="en-US" dirty="0"/>
              <a:t> de management, </a:t>
            </a:r>
            <a:r>
              <a:rPr lang="en-US" dirty="0" err="1"/>
              <a:t>provenind</a:t>
            </a:r>
            <a:r>
              <a:rPr lang="en-US" dirty="0"/>
              <a:t> din </a:t>
            </a:r>
            <a:r>
              <a:rPr lang="en-US" dirty="0" err="1"/>
              <a:t>întreprinderi</a:t>
            </a:r>
            <a:r>
              <a:rPr lang="en-US" dirty="0"/>
              <a:t> </a:t>
            </a:r>
            <a:r>
              <a:rPr lang="en-US" dirty="0" err="1"/>
              <a:t>publice</a:t>
            </a:r>
            <a:r>
              <a:rPr lang="en-US" dirty="0"/>
              <a:t> </a:t>
            </a:r>
            <a:r>
              <a:rPr lang="en-US" dirty="0" err="1"/>
              <a:t>și</a:t>
            </a:r>
            <a:r>
              <a:rPr lang="en-US" dirty="0"/>
              <a:t> private </a:t>
            </a:r>
            <a:r>
              <a:rPr lang="en-US" dirty="0" err="1"/>
              <a:t>și</a:t>
            </a:r>
            <a:r>
              <a:rPr lang="en-US" dirty="0"/>
              <a:t> cu </a:t>
            </a:r>
            <a:r>
              <a:rPr lang="en-US" dirty="0" err="1"/>
              <a:t>domiciliul</a:t>
            </a:r>
            <a:r>
              <a:rPr lang="en-US" dirty="0"/>
              <a:t> </a:t>
            </a:r>
            <a:r>
              <a:rPr lang="en-US" dirty="0" err="1"/>
              <a:t>sau</a:t>
            </a:r>
            <a:r>
              <a:rPr lang="en-US" dirty="0"/>
              <a:t> </a:t>
            </a:r>
            <a:r>
              <a:rPr lang="en-US" dirty="0" err="1"/>
              <a:t>reședința</a:t>
            </a:r>
            <a:r>
              <a:rPr lang="en-US" dirty="0"/>
              <a:t> </a:t>
            </a:r>
            <a:r>
              <a:rPr lang="en-US" dirty="0" err="1"/>
              <a:t>în</a:t>
            </a:r>
            <a:r>
              <a:rPr lang="en-US" dirty="0"/>
              <a:t> </a:t>
            </a:r>
            <a:r>
              <a:rPr lang="en-US" dirty="0" err="1"/>
              <a:t>regiunile</a:t>
            </a:r>
            <a:r>
              <a:rPr lang="en-US" dirty="0"/>
              <a:t> Sud-</a:t>
            </a:r>
            <a:r>
              <a:rPr lang="en-US" dirty="0" err="1"/>
              <a:t>Muntenia</a:t>
            </a:r>
            <a:r>
              <a:rPr lang="en-US" dirty="0"/>
              <a:t>, Sud-Vest </a:t>
            </a:r>
            <a:r>
              <a:rPr lang="en-US" dirty="0" err="1"/>
              <a:t>Oltenia</a:t>
            </a:r>
            <a:r>
              <a:rPr lang="en-US" dirty="0"/>
              <a:t>, </a:t>
            </a:r>
            <a:r>
              <a:rPr lang="en-US" dirty="0" err="1"/>
              <a:t>Centru</a:t>
            </a:r>
            <a:r>
              <a:rPr lang="en-US" dirty="0"/>
              <a:t>, Sud-Est, Nord-Vest, Nord-Est, Vest.</a:t>
            </a:r>
          </a:p>
        </p:txBody>
      </p:sp>
    </p:spTree>
    <p:extLst>
      <p:ext uri="{BB962C8B-B14F-4D97-AF65-F5344CB8AC3E}">
        <p14:creationId xmlns:p14="http://schemas.microsoft.com/office/powerpoint/2010/main" val="829127897"/>
      </p:ext>
    </p:extLst>
  </p:cSld>
  <p:clrMapOvr>
    <a:masterClrMapping/>
  </p:clrMapOvr>
</p:sld>
</file>

<file path=ppt/theme/theme1.xml><?xml version="1.0" encoding="utf-8"?>
<a:theme xmlns:a="http://schemas.openxmlformats.org/drawingml/2006/main" name="Galler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1560</TotalTime>
  <Words>2126</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Black</vt:lpstr>
      <vt:lpstr>Calibri</vt:lpstr>
      <vt:lpstr>Gill Sans MT</vt:lpstr>
      <vt:lpstr>TrebuchetMS</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Gabriel Andrei</dc:creator>
  <cp:lastModifiedBy>Gabriel Andrei</cp:lastModifiedBy>
  <cp:revision>3</cp:revision>
  <dcterms:created xsi:type="dcterms:W3CDTF">2024-10-30T07:06:43Z</dcterms:created>
  <dcterms:modified xsi:type="dcterms:W3CDTF">2024-10-31T09:38:17Z</dcterms:modified>
</cp:coreProperties>
</file>